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382" r:id="rId6"/>
    <p:sldId id="383" r:id="rId7"/>
    <p:sldId id="384" r:id="rId8"/>
    <p:sldId id="430" r:id="rId9"/>
    <p:sldId id="424" r:id="rId10"/>
    <p:sldId id="431" r:id="rId11"/>
    <p:sldId id="420" r:id="rId12"/>
    <p:sldId id="421" r:id="rId13"/>
    <p:sldId id="425" r:id="rId14"/>
    <p:sldId id="429" r:id="rId15"/>
    <p:sldId id="418" r:id="rId16"/>
    <p:sldId id="432" r:id="rId17"/>
    <p:sldId id="428" r:id="rId18"/>
    <p:sldId id="423" r:id="rId19"/>
    <p:sldId id="427" r:id="rId20"/>
    <p:sldId id="409" r:id="rId21"/>
    <p:sldId id="416" r:id="rId22"/>
    <p:sldId id="435" r:id="rId23"/>
    <p:sldId id="399" r:id="rId24"/>
    <p:sldId id="433" r:id="rId25"/>
    <p:sldId id="4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ook" initials="LC" lastIdx="5" clrIdx="1"/>
  <p:cmAuthor id="2" name="Elphick, Richard" initials="ER" lastIdx="7" clrIdx="2">
    <p:extLst>
      <p:ext uri="{19B8F6BF-5375-455C-9EA6-DF929625EA0E}">
        <p15:presenceInfo xmlns:p15="http://schemas.microsoft.com/office/powerpoint/2012/main" userId="S-1-5-21-2113479307-1820142855-1244863647-122765" providerId="AD"/>
      </p:ext>
    </p:extLst>
  </p:cmAuthor>
  <p:cmAuthor id="3" name="Townsend, Charlene" initials="TC" lastIdx="1" clrIdx="3">
    <p:extLst>
      <p:ext uri="{19B8F6BF-5375-455C-9EA6-DF929625EA0E}">
        <p15:presenceInfo xmlns:p15="http://schemas.microsoft.com/office/powerpoint/2012/main" userId="S::Charlene.Townsend@barnet.gov.uk::7b7120db-e1c4-4757-80f3-628c80bfba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44" autoAdjust="0"/>
    <p:restoredTop sz="95118" autoAdjust="0"/>
  </p:normalViewPr>
  <p:slideViewPr>
    <p:cSldViewPr snapToGrid="0">
      <p:cViewPr varScale="1">
        <p:scale>
          <a:sx n="80" d="100"/>
          <a:sy n="80" d="100"/>
        </p:scale>
        <p:origin x="114"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A0B33-0704-499E-8D4F-85285A1BCBCD}" type="datetimeFigureOut">
              <a:rPr lang="en-GB" smtClean="0"/>
              <a:t>27/04/2021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3E9D1-A6A3-433E-9C3F-23A45404921D}" type="slidenum">
              <a:rPr lang="en-GB" smtClean="0"/>
              <a:t>‹#›</a:t>
            </a:fld>
            <a:endParaRPr lang="en-GB" dirty="0"/>
          </a:p>
        </p:txBody>
      </p:sp>
    </p:spTree>
    <p:extLst>
      <p:ext uri="{BB962C8B-B14F-4D97-AF65-F5344CB8AC3E}">
        <p14:creationId xmlns:p14="http://schemas.microsoft.com/office/powerpoint/2010/main" val="150154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3E9D1-A6A3-433E-9C3F-23A45404921D}" type="slidenum">
              <a:rPr lang="en-GB" smtClean="0"/>
              <a:t>9</a:t>
            </a:fld>
            <a:endParaRPr lang="en-GB" dirty="0"/>
          </a:p>
        </p:txBody>
      </p:sp>
    </p:spTree>
    <p:extLst>
      <p:ext uri="{BB962C8B-B14F-4D97-AF65-F5344CB8AC3E}">
        <p14:creationId xmlns:p14="http://schemas.microsoft.com/office/powerpoint/2010/main" val="358611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7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9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3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73E9D1-A6A3-433E-9C3F-23A45404921D}" type="slidenum">
              <a:rPr lang="en-GB" smtClean="0"/>
              <a:t>19</a:t>
            </a:fld>
            <a:endParaRPr lang="en-GB" dirty="0"/>
          </a:p>
        </p:txBody>
      </p:sp>
    </p:spTree>
    <p:extLst>
      <p:ext uri="{BB962C8B-B14F-4D97-AF65-F5344CB8AC3E}">
        <p14:creationId xmlns:p14="http://schemas.microsoft.com/office/powerpoint/2010/main" val="346099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7714" y="328684"/>
            <a:ext cx="1358537" cy="789709"/>
          </a:xfrm>
          <a:prstGeom prst="rect">
            <a:avLst/>
          </a:prstGeom>
          <a:noFill/>
          <a:ln>
            <a:noFill/>
          </a:ln>
        </p:spPr>
      </p:pic>
    </p:spTree>
    <p:extLst>
      <p:ext uri="{BB962C8B-B14F-4D97-AF65-F5344CB8AC3E}">
        <p14:creationId xmlns:p14="http://schemas.microsoft.com/office/powerpoint/2010/main" val="343359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06843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40701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48AC39-576A-4401-ADF9-96B6A8653AD1}" type="datetime1">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7714" y="328684"/>
            <a:ext cx="1358537" cy="789709"/>
          </a:xfrm>
          <a:prstGeom prst="rect">
            <a:avLst/>
          </a:prstGeom>
          <a:noFill/>
          <a:ln>
            <a:noFill/>
          </a:ln>
        </p:spPr>
      </p:pic>
    </p:spTree>
    <p:extLst>
      <p:ext uri="{BB962C8B-B14F-4D97-AF65-F5344CB8AC3E}">
        <p14:creationId xmlns:p14="http://schemas.microsoft.com/office/powerpoint/2010/main" val="14583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A549D0-0B81-43CE-A379-CFD2AD230A93}" type="datetime1">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91974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A1A7A-9EE3-4BBB-938E-F5FEE24B54E0}" type="datetime1">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17342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27A2EC-7E93-4A6F-9019-15C69D0AFBF7}" type="datetime1">
              <a:rPr lang="en-GB" smtClean="0"/>
              <a:t>27/04/2021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03560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208B75-1495-49D9-9318-13E33C9643E2}" type="datetime1">
              <a:rPr lang="en-GB" smtClean="0"/>
              <a:t>27/04/2021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35036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B78434-5F66-48FB-A4EC-BEE2E344D3FD}" type="datetime1">
              <a:rPr lang="en-GB" smtClean="0"/>
              <a:t>27/04/2021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272686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F46B6-1AEF-415A-8820-1E9C7EE802A7}" type="datetime1">
              <a:rPr lang="en-GB" smtClean="0"/>
              <a:t>27/04/2021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75875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9845AE-2679-4E21-95C5-C9197ECFEE55}" type="datetime1">
              <a:rPr lang="en-GB" smtClean="0"/>
              <a:t>27/04/2021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92869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14572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45064-1F1F-402D-9A37-2361D45D100D}" type="datetime1">
              <a:rPr lang="en-GB" smtClean="0"/>
              <a:t>27/04/2021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217481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75D4BA-41C1-4D5F-BC4D-F4D00ACFBB20}" type="datetime1">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200561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FAD744-BA69-4E67-B3D4-CF521B77D1DB}" type="datetime1">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0718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84362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16303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16969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79696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50332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79254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F223F-799E-4D39-B72C-CAE6C995CFD1}" type="datetimeFigureOut">
              <a:rPr lang="en-GB" smtClean="0"/>
              <a:t>27/04/2021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220714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F223F-799E-4D39-B72C-CAE6C995CFD1}" type="datetimeFigureOut">
              <a:rPr lang="en-GB" smtClean="0"/>
              <a:t>27/04/2021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A5340-6EF3-4418-AE88-BAD1197CC803}" type="slidenum">
              <a:rPr lang="en-GB" smtClean="0"/>
              <a:t>‹#›</a:t>
            </a:fld>
            <a:endParaRPr lang="en-GB" dirty="0"/>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326043" y="332655"/>
            <a:ext cx="4998085" cy="785739"/>
          </a:xfrm>
          <a:prstGeom prst="rect">
            <a:avLst/>
          </a:prstGeom>
        </p:spPr>
      </p:pic>
      <p:pic>
        <p:nvPicPr>
          <p:cNvPr id="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45123" y="248805"/>
            <a:ext cx="2072081" cy="86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37714" y="328684"/>
            <a:ext cx="1358537" cy="789709"/>
          </a:xfrm>
          <a:prstGeom prst="rect">
            <a:avLst/>
          </a:prstGeom>
          <a:noFill/>
          <a:ln>
            <a:noFill/>
          </a:ln>
        </p:spPr>
      </p:pic>
      <p:pic>
        <p:nvPicPr>
          <p:cNvPr id="10" name="image1.jpeg" descr="A close up of a logo&#10;&#10;Description automatically generated"/>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446004" y="209726"/>
            <a:ext cx="2170417" cy="908668"/>
          </a:xfrm>
          <a:prstGeom prst="rect">
            <a:avLst/>
          </a:prstGeom>
          <a:noFill/>
          <a:ln>
            <a:noFill/>
          </a:ln>
        </p:spPr>
      </p:pic>
    </p:spTree>
    <p:extLst>
      <p:ext uri="{BB962C8B-B14F-4D97-AF65-F5344CB8AC3E}">
        <p14:creationId xmlns:p14="http://schemas.microsoft.com/office/powerpoint/2010/main" val="123217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B83F2-FA2B-4548-AF57-1A0FAF913A40}" type="datetime1">
              <a:rPr lang="en-GB" smtClean="0"/>
              <a:t>27/04/2021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A5340-6EF3-4418-AE88-BAD1197CC803}" type="slidenum">
              <a:rPr lang="en-GB" smtClean="0"/>
              <a:t>‹#›</a:t>
            </a:fld>
            <a:endParaRPr lang="en-GB" dirty="0"/>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326043" y="332655"/>
            <a:ext cx="4998085" cy="785739"/>
          </a:xfrm>
          <a:prstGeom prst="rect">
            <a:avLst/>
          </a:prstGeom>
        </p:spPr>
      </p:pic>
      <p:pic>
        <p:nvPicPr>
          <p:cNvPr id="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45123" y="248805"/>
            <a:ext cx="2072081" cy="86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37714" y="328684"/>
            <a:ext cx="1358537" cy="789709"/>
          </a:xfrm>
          <a:prstGeom prst="rect">
            <a:avLst/>
          </a:prstGeom>
          <a:noFill/>
          <a:ln>
            <a:noFill/>
          </a:ln>
        </p:spPr>
      </p:pic>
      <p:pic>
        <p:nvPicPr>
          <p:cNvPr id="10" name="image1.jpeg" descr="A close up of a logo&#10;&#10;Description automatically generated"/>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446004" y="209726"/>
            <a:ext cx="2170417" cy="908668"/>
          </a:xfrm>
          <a:prstGeom prst="rect">
            <a:avLst/>
          </a:prstGeom>
          <a:noFill/>
          <a:ln>
            <a:noFill/>
          </a:ln>
        </p:spPr>
      </p:pic>
    </p:spTree>
    <p:extLst>
      <p:ext uri="{BB962C8B-B14F-4D97-AF65-F5344CB8AC3E}">
        <p14:creationId xmlns:p14="http://schemas.microsoft.com/office/powerpoint/2010/main" val="382785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50304965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northcentrallondonccg.nhs.uk/ncl-frontline-health-and-social-care-staff-covid-19-vaccination-registration/" TargetMode="External"/><Relationship Id="rId2" Type="http://schemas.openxmlformats.org/officeDocument/2006/relationships/hyperlink" Target="https://www.nhs.uk/conditions/coronavirus-covid-19/coronavirus-vaccination/book-coronavirus-vaccination/"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businessdesigncentre.co.u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IslingtonBC/videos/213639286989909/"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roudtocarenorthlondon.org.uk/covid-vaccination-fa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mailto:ProudToCare@camden.gov.uk"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Russell.Jones@islington.gov.uk" TargetMode="External"/><Relationship Id="rId3" Type="http://schemas.openxmlformats.org/officeDocument/2006/relationships/image" Target="../media/image6.png"/><Relationship Id="rId7" Type="http://schemas.openxmlformats.org/officeDocument/2006/relationships/hyperlink" Target="mailto:Sujesh.Sundarraj@haringey.gov.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Des.odonoguhe@enfield.gov.uk" TargetMode="External"/><Relationship Id="rId5" Type="http://schemas.openxmlformats.org/officeDocument/2006/relationships/hyperlink" Target="mailto:socialcarevaccinationinfo@camden.gov.uk" TargetMode="External"/><Relationship Id="rId4" Type="http://schemas.openxmlformats.org/officeDocument/2006/relationships/hyperlink" Target="mailto:Carequality@barnet.gov.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proudtocarenorthlondon.org.uk/vaccinations-gallery"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covid-19-vaccinations-and-care-homes-programme-launch/covid-19-vaccinations-and-care-homes-programme-launch"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51769/PHE_COVID-19_vaccination_guide_what_to_expect_after_your_vaccination_English_v2.pdf" TargetMode="External"/><Relationship Id="rId5" Type="http://schemas.openxmlformats.org/officeDocument/2006/relationships/hyperlink" Target="https://assets.publishing.service.gov.uk/government/uploads/system/uploads/attachment_data/file/951763/PHE_COVID-19_vaccination_guide_for_social_care_workers_English_v2.pdf" TargetMode="External"/><Relationship Id="rId4" Type="http://schemas.openxmlformats.org/officeDocument/2006/relationships/hyperlink" Target="https://www.healthpublications.gov.uk/ViewArticle.html?sp=Smaincovidvaccineleafletpati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v.uk/government/publications/covid-19-vaccination-women-of-childbearing-age-currently-pregnant-planning-a-pregnancy-or-breastfeeding" TargetMode="External"/><Relationship Id="rId3" Type="http://schemas.openxmlformats.org/officeDocument/2006/relationships/hyperlink" Target="https://assets.publishing.service.gov.uk/government/uploads/system/uploads/attachment_data/file/940566/Information_for_UK_recipients_on_Pfizer_BioNTech_COVID-19_vaccine.pdf" TargetMode="External"/><Relationship Id="rId7" Type="http://schemas.openxmlformats.org/officeDocument/2006/relationships/hyperlink" Target="https://coronavirusresources.phe.gov.uk/covid-19-vaccine/resources/social-media-resources/"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gov.uk/government/publications/covid-19-vaccination-consent-forms-and-letters-for-care-home-residents" TargetMode="External"/><Relationship Id="rId5" Type="http://schemas.openxmlformats.org/officeDocument/2006/relationships/hyperlink" Target="https://assets.publishing.service.gov.uk/government/uploads/system/uploads/attachment_data/file/951769/PHE_COVID-19_vaccination_guide_what_to_expect_after_your_vaccination_English_v2.pdf" TargetMode="External"/><Relationship Id="rId4" Type="http://schemas.openxmlformats.org/officeDocument/2006/relationships/hyperlink" Target="https://www.healthpublications.gov.uk/ViewArticle.html?sp=Swhattoexpectaftermycovidvaccinationleaflet8pdla5" TargetMode="External"/><Relationship Id="rId9" Type="http://schemas.openxmlformats.org/officeDocument/2006/relationships/hyperlink" Target="https://www.rcog.org.uk/"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arnet.gov.uk/coronavirus-covid-19-latest-information-and-advice/covid-19-vaccine-information" TargetMode="External"/><Relationship Id="rId13" Type="http://schemas.openxmlformats.org/officeDocument/2006/relationships/image" Target="../media/image6.png"/><Relationship Id="rId3" Type="http://schemas.openxmlformats.org/officeDocument/2006/relationships/hyperlink" Target="https://coronavirusresources.phe.gov.uk/covid-19-vaccine/resources/social-media-animations/" TargetMode="External"/><Relationship Id="rId7" Type="http://schemas.openxmlformats.org/officeDocument/2006/relationships/hyperlink" Target="https://www.rcog.org.uk/" TargetMode="External"/><Relationship Id="rId12" Type="http://schemas.openxmlformats.org/officeDocument/2006/relationships/hyperlink" Target="https://www.islington.gov.uk/social-care-and-health/coronavirus-covid-19/how-to-stay-safe-and-healthy/stop-the-spread-of-the-virus-and-save-lives/covid-vaccinations" TargetMode="External"/><Relationship Id="rId2" Type="http://schemas.openxmlformats.org/officeDocument/2006/relationships/hyperlink" Target="http://www.uktis.org/" TargetMode="External"/><Relationship Id="rId1" Type="http://schemas.openxmlformats.org/officeDocument/2006/relationships/slideLayout" Target="../slideLayouts/slideLayout7.xml"/><Relationship Id="rId6" Type="http://schemas.openxmlformats.org/officeDocument/2006/relationships/hyperlink" Target="https://www.bmj.com/content/372/bmj.n18" TargetMode="External"/><Relationship Id="rId11" Type="http://schemas.openxmlformats.org/officeDocument/2006/relationships/hyperlink" Target="https://www.haringey.gov.uk/covid" TargetMode="External"/><Relationship Id="rId5" Type="http://schemas.openxmlformats.org/officeDocument/2006/relationships/hyperlink" Target="https://www.youtube.com/watch?v=ddDiyIKUP0M" TargetMode="External"/><Relationship Id="rId10" Type="http://schemas.openxmlformats.org/officeDocument/2006/relationships/hyperlink" Target="https://mylife.enfield.gov.uk/enfield-home-page/content/covid-19/guidance-for-social-care-and-residential-care-settings/" TargetMode="External"/><Relationship Id="rId4" Type="http://schemas.openxmlformats.org/officeDocument/2006/relationships/hyperlink" Target="https://www.youtube.com/watch?v=DUTRaOOblI8&amp;feature=youtu.be" TargetMode="External"/><Relationship Id="rId9" Type="http://schemas.openxmlformats.org/officeDocument/2006/relationships/hyperlink" Target="https://www.camden.gov.uk/adult-social-care2?inheritRedirect=tru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roudtocarenorthlondon.org.uk/covid-vaccine-faq"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Dmp0S9Ywf0&amp;feature=youtu.b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56518" y="2119102"/>
            <a:ext cx="11698854" cy="39835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500" b="1" dirty="0">
                <a:cs typeface="Arial" panose="020B0604020202020204" pitchFamily="34" charset="0"/>
              </a:rPr>
              <a:t>The Manager’s toolkit:</a:t>
            </a:r>
          </a:p>
          <a:p>
            <a:pPr algn="ctr"/>
            <a:r>
              <a:rPr lang="en-GB" sz="5500" dirty="0">
                <a:cs typeface="Arial" panose="020B0604020202020204" pitchFamily="34" charset="0"/>
              </a:rPr>
              <a:t>Covid-19 Vaccine</a:t>
            </a:r>
            <a:endParaRPr lang="en-GB" sz="5500" b="1" dirty="0">
              <a:cs typeface="Arial" panose="020B0604020202020204" pitchFamily="34" charset="0"/>
            </a:endParaRPr>
          </a:p>
          <a:p>
            <a:pPr algn="ctr"/>
            <a:r>
              <a:rPr lang="en-GB" sz="5500" b="1" dirty="0">
                <a:cs typeface="Arial" panose="020B0604020202020204" pitchFamily="34" charset="0"/>
              </a:rPr>
              <a:t>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586" y="4795168"/>
            <a:ext cx="5976114" cy="2090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156518" y="174218"/>
            <a:ext cx="11878964" cy="1162231"/>
          </a:xfrm>
          <a:prstGeom prst="rect">
            <a:avLst/>
          </a:prstGeom>
        </p:spPr>
      </p:pic>
    </p:spTree>
    <p:extLst>
      <p:ext uri="{BB962C8B-B14F-4D97-AF65-F5344CB8AC3E}">
        <p14:creationId xmlns:p14="http://schemas.microsoft.com/office/powerpoint/2010/main" val="252287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588" y="209550"/>
            <a:ext cx="11696662" cy="883997"/>
          </a:xfrm>
          <a:prstGeom prst="rect">
            <a:avLst/>
          </a:prstGeom>
        </p:spPr>
      </p:pic>
      <p:sp>
        <p:nvSpPr>
          <p:cNvPr id="2" name="TextBox 1">
            <a:extLst>
              <a:ext uri="{FF2B5EF4-FFF2-40B4-BE49-F238E27FC236}">
                <a16:creationId xmlns:a16="http://schemas.microsoft.com/office/drawing/2014/main" id="{25B10451-EB46-41F6-88D8-12FDCEE3A37C}"/>
              </a:ext>
            </a:extLst>
          </p:cNvPr>
          <p:cNvSpPr txBox="1"/>
          <p:nvPr/>
        </p:nvSpPr>
        <p:spPr>
          <a:xfrm>
            <a:off x="209588" y="1212787"/>
            <a:ext cx="10991812" cy="1200329"/>
          </a:xfrm>
          <a:prstGeom prst="rect">
            <a:avLst/>
          </a:prstGeom>
          <a:noFill/>
        </p:spPr>
        <p:txBody>
          <a:bodyPr wrap="square" rtlCol="0">
            <a:spAutoFit/>
          </a:bodyPr>
          <a:lstStyle/>
          <a:p>
            <a:r>
              <a:rPr lang="en-GB" sz="3600" b="1" dirty="0">
                <a:latin typeface="+mj-lt"/>
                <a:cs typeface="Arial" panose="020B0604020202020204" pitchFamily="34" charset="0"/>
              </a:rPr>
              <a:t>Case study 2: Ensuring the vaccine reaches all communities </a:t>
            </a:r>
          </a:p>
          <a:p>
            <a:endParaRPr lang="en-GB" sz="3600" b="1" dirty="0"/>
          </a:p>
        </p:txBody>
      </p:sp>
      <p:sp>
        <p:nvSpPr>
          <p:cNvPr id="3" name="Rectangle 2">
            <a:extLst>
              <a:ext uri="{FF2B5EF4-FFF2-40B4-BE49-F238E27FC236}">
                <a16:creationId xmlns:a16="http://schemas.microsoft.com/office/drawing/2014/main" id="{D253BB56-30AC-499A-A7C5-A51A2DEB7D10}"/>
              </a:ext>
            </a:extLst>
          </p:cNvPr>
          <p:cNvSpPr/>
          <p:nvPr/>
        </p:nvSpPr>
        <p:spPr>
          <a:xfrm>
            <a:off x="371513" y="5645213"/>
            <a:ext cx="8189486" cy="584775"/>
          </a:xfrm>
          <a:prstGeom prst="rect">
            <a:avLst/>
          </a:prstGeom>
        </p:spPr>
        <p:txBody>
          <a:bodyPr wrap="none">
            <a:spAutoFit/>
          </a:bodyPr>
          <a:lstStyle/>
          <a:p>
            <a:r>
              <a:rPr lang="en-GB" sz="3200" dirty="0">
                <a:hlinkClick r:id="rId3"/>
              </a:rPr>
              <a:t>Beverley </a:t>
            </a:r>
            <a:r>
              <a:rPr lang="en-GB" sz="3200" dirty="0" err="1">
                <a:hlinkClick r:id="rId3"/>
              </a:rPr>
              <a:t>Tarka</a:t>
            </a:r>
            <a:r>
              <a:rPr lang="en-GB" sz="3200" dirty="0">
                <a:hlinkClick r:id="rId3"/>
              </a:rPr>
              <a:t> talks COVID-19 vaccine on Vimeo</a:t>
            </a:r>
            <a:endParaRPr lang="en-GB" sz="3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6A2D61-CED2-4729-87A6-A8E7B5F91613}"/>
              </a:ext>
            </a:extLst>
          </p:cNvPr>
          <p:cNvSpPr/>
          <p:nvPr/>
        </p:nvSpPr>
        <p:spPr>
          <a:xfrm>
            <a:off x="3048000" y="-17299750"/>
            <a:ext cx="5491089" cy="7478970"/>
          </a:xfrm>
          <a:prstGeom prst="rect">
            <a:avLst/>
          </a:prstGeom>
        </p:spPr>
        <p:txBody>
          <a:bodyPr wrap="square">
            <a:spAutoFit/>
          </a:bodyPr>
          <a:lstStyle/>
          <a:p>
            <a:r>
              <a:rPr lang="en-GB" sz="4000" dirty="0"/>
              <a:t>Haringey’s Director for Adults and Health Beverley </a:t>
            </a:r>
            <a:r>
              <a:rPr lang="en-GB" sz="4000" dirty="0" err="1"/>
              <a:t>Tarka</a:t>
            </a:r>
            <a:r>
              <a:rPr lang="en-GB" sz="4000" dirty="0"/>
              <a:t> discusses her personal experience with the COVID-19 vaccine, and urges everyone to get their vaccination when it is offered by the NHS, specifically those in Black, Asian and minority ethnic communities.</a:t>
            </a:r>
            <a:endParaRPr lang="en-GB" sz="4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FFDBF18-3D67-4DB8-8E9B-EF1F5FB42D98}"/>
              </a:ext>
            </a:extLst>
          </p:cNvPr>
          <p:cNvSpPr txBox="1"/>
          <p:nvPr/>
        </p:nvSpPr>
        <p:spPr>
          <a:xfrm>
            <a:off x="371513" y="2125299"/>
            <a:ext cx="8167576" cy="3257174"/>
          </a:xfrm>
          <a:prstGeom prst="rect">
            <a:avLst/>
          </a:prstGeom>
          <a:noFill/>
        </p:spPr>
        <p:txBody>
          <a:bodyPr wrap="square" rtlCol="0">
            <a:spAutoFit/>
          </a:bodyPr>
          <a:lstStyle/>
          <a:p>
            <a:pPr>
              <a:lnSpc>
                <a:spcPct val="150000"/>
              </a:lnSpc>
            </a:pPr>
            <a:r>
              <a:rPr lang="en-GB" sz="2800" dirty="0"/>
              <a:t>Haringey’s Director for Adults and Health Beverley </a:t>
            </a:r>
            <a:r>
              <a:rPr lang="en-GB" sz="2800" dirty="0" err="1"/>
              <a:t>Tarka</a:t>
            </a:r>
            <a:r>
              <a:rPr lang="en-GB" sz="2800" dirty="0"/>
              <a:t> discusses her personal experience with the COVID-19 vaccine, and urges everyone to get their vaccination when it is offered by the NHS, especially those in Black, Asian and minority ethnic communities.</a:t>
            </a:r>
            <a:endParaRPr lang="en-GB" dirty="0"/>
          </a:p>
        </p:txBody>
      </p:sp>
      <p:pic>
        <p:nvPicPr>
          <p:cNvPr id="6" name="Picture 5"/>
          <p:cNvPicPr>
            <a:picLocks noChangeAspect="1"/>
          </p:cNvPicPr>
          <p:nvPr/>
        </p:nvPicPr>
        <p:blipFill>
          <a:blip r:embed="rId4"/>
          <a:stretch>
            <a:fillRect/>
          </a:stretch>
        </p:blipFill>
        <p:spPr>
          <a:xfrm>
            <a:off x="8677275" y="2249905"/>
            <a:ext cx="3228975" cy="2965921"/>
          </a:xfrm>
          <a:prstGeom prst="rect">
            <a:avLst/>
          </a:prstGeom>
        </p:spPr>
      </p:pic>
    </p:spTree>
    <p:extLst>
      <p:ext uri="{BB962C8B-B14F-4D97-AF65-F5344CB8AC3E}">
        <p14:creationId xmlns:p14="http://schemas.microsoft.com/office/powerpoint/2010/main" val="390848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3888" y="2153654"/>
            <a:ext cx="11464712" cy="4576714"/>
          </a:xfrm>
        </p:spPr>
        <p:txBody>
          <a:bodyPr>
            <a:noAutofit/>
          </a:bodyPr>
          <a:lstStyle/>
          <a:p>
            <a:r>
              <a:rPr lang="en-GB" sz="2200" dirty="0">
                <a:latin typeface="Arial" panose="020B0604020202020204" pitchFamily="34" charset="0"/>
                <a:cs typeface="Arial" panose="020B0604020202020204" pitchFamily="34" charset="0"/>
              </a:rPr>
              <a:t>All health and social care staff are </a:t>
            </a:r>
            <a:r>
              <a:rPr lang="en-GB" sz="2200" b="1" dirty="0">
                <a:latin typeface="Arial" panose="020B0604020202020204" pitchFamily="34" charset="0"/>
                <a:cs typeface="Arial" panose="020B0604020202020204" pitchFamily="34" charset="0"/>
              </a:rPr>
              <a:t>eligible</a:t>
            </a:r>
            <a:r>
              <a:rPr lang="en-GB" sz="2200" dirty="0">
                <a:latin typeface="Arial" panose="020B0604020202020204" pitchFamily="34" charset="0"/>
                <a:cs typeface="Arial" panose="020B0604020202020204" pitchFamily="34" charset="0"/>
              </a:rPr>
              <a:t> for the vaccine and book their appointment via the </a:t>
            </a:r>
            <a:r>
              <a:rPr lang="en-GB" sz="2200" dirty="0">
                <a:latin typeface="Arial" panose="020B0604020202020204" pitchFamily="34" charset="0"/>
                <a:cs typeface="Arial" panose="020B0604020202020204" pitchFamily="34" charset="0"/>
                <a:hlinkClick r:id="rId2"/>
              </a:rPr>
              <a:t>National Booking System </a:t>
            </a:r>
            <a:r>
              <a:rPr lang="en-GB" sz="2200" dirty="0">
                <a:latin typeface="Arial" panose="020B0604020202020204" pitchFamily="34" charset="0"/>
                <a:cs typeface="Arial" panose="020B0604020202020204" pitchFamily="34" charset="0"/>
              </a:rPr>
              <a:t>or by calling 119.</a:t>
            </a:r>
          </a:p>
          <a:p>
            <a:pPr lvl="1"/>
            <a:endParaRPr lang="en-GB"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There are also a range of sites available for drop-ins, now including a range of pharmacies, for social care staff across the five boroughs which are advertised: </a:t>
            </a:r>
            <a:r>
              <a:rPr lang="en-GB" sz="2200" u="sng" dirty="0">
                <a:hlinkClick r:id="rId3"/>
              </a:rPr>
              <a:t>https://northcentrallondonccg.nhs.uk/ncl-frontline-health-and-social-care-staff-covid-19-vaccination-registration/</a:t>
            </a: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Under 30’s</a:t>
            </a:r>
          </a:p>
          <a:p>
            <a:r>
              <a:rPr lang="en-GB" sz="2200" dirty="0">
                <a:latin typeface="Arial" panose="020B0604020202020204" pitchFamily="34" charset="0"/>
                <a:cs typeface="Arial" panose="020B0604020202020204" pitchFamily="34" charset="0"/>
              </a:rPr>
              <a:t>The </a:t>
            </a:r>
            <a:r>
              <a:rPr lang="en-GB" sz="2200" dirty="0" err="1">
                <a:latin typeface="Arial" panose="020B0604020202020204" pitchFamily="34" charset="0"/>
                <a:cs typeface="Arial" panose="020B0604020202020204" pitchFamily="34" charset="0"/>
              </a:rPr>
              <a:t>Moderna</a:t>
            </a:r>
            <a:r>
              <a:rPr lang="en-GB" sz="2200" dirty="0">
                <a:latin typeface="Arial" panose="020B0604020202020204" pitchFamily="34" charset="0"/>
                <a:cs typeface="Arial" panose="020B0604020202020204" pitchFamily="34" charset="0"/>
              </a:rPr>
              <a:t> vaccine is offered as an alternative to the AstraZeneca for all those under 30 accessing their first dose at the </a:t>
            </a:r>
            <a:r>
              <a:rPr lang="en-GB" sz="2200" dirty="0">
                <a:latin typeface="Arial" panose="020B0604020202020204" pitchFamily="34" charset="0"/>
                <a:cs typeface="Arial" panose="020B0604020202020204" pitchFamily="34" charset="0"/>
                <a:hlinkClick r:id="rId4"/>
              </a:rPr>
              <a:t>Islington Business Design Centre</a:t>
            </a:r>
            <a:r>
              <a:rPr lang="en-GB" sz="2200" dirty="0">
                <a:latin typeface="Arial" panose="020B0604020202020204" pitchFamily="34" charset="0"/>
                <a:cs typeface="Arial" panose="020B0604020202020204" pitchFamily="34" charset="0"/>
              </a:rPr>
              <a:t> You can book this from this from the </a:t>
            </a:r>
            <a:r>
              <a:rPr lang="en-GB" sz="2400" dirty="0">
                <a:hlinkClick r:id="rId2"/>
              </a:rPr>
              <a:t>National Booking System</a:t>
            </a:r>
            <a:r>
              <a:rPr lang="en-GB" sz="2400" dirty="0"/>
              <a:t>, calling 119 or </a:t>
            </a:r>
            <a:r>
              <a:rPr lang="en-GB" sz="2200" dirty="0">
                <a:latin typeface="Arial" panose="020B0604020202020204" pitchFamily="34" charset="0"/>
                <a:cs typeface="Arial" panose="020B0604020202020204" pitchFamily="34" charset="0"/>
                <a:hlinkClick r:id="rId3"/>
              </a:rPr>
              <a:t>https://northcentrallondonccg.nhs.uk/ncl-frontline-health-and-social-care-staff-covid-19-vaccination-registration/</a:t>
            </a: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297300" y="178533"/>
            <a:ext cx="11700811" cy="751114"/>
          </a:xfrm>
          <a:prstGeom prst="rect">
            <a:avLst/>
          </a:prstGeom>
        </p:spPr>
      </p:pic>
      <p:sp>
        <p:nvSpPr>
          <p:cNvPr id="5" name="TextBox 4">
            <a:extLst>
              <a:ext uri="{FF2B5EF4-FFF2-40B4-BE49-F238E27FC236}">
                <a16:creationId xmlns:a16="http://schemas.microsoft.com/office/drawing/2014/main" id="{ADAE2862-B5F7-4A5E-AB1A-0925762AAE01}"/>
              </a:ext>
            </a:extLst>
          </p:cNvPr>
          <p:cNvSpPr txBox="1"/>
          <p:nvPr/>
        </p:nvSpPr>
        <p:spPr>
          <a:xfrm>
            <a:off x="193888" y="929647"/>
            <a:ext cx="11804222" cy="954107"/>
          </a:xfrm>
          <a:prstGeom prst="rect">
            <a:avLst/>
          </a:prstGeom>
          <a:noFill/>
        </p:spPr>
        <p:txBody>
          <a:bodyPr wrap="square" rtlCol="0">
            <a:spAutoFit/>
          </a:bodyPr>
          <a:lstStyle/>
          <a:p>
            <a:r>
              <a:rPr lang="en-GB" sz="2800" b="1" dirty="0">
                <a:latin typeface="+mj-lt"/>
                <a:cs typeface="Arial" panose="020B0604020202020204" pitchFamily="34" charset="0"/>
              </a:rPr>
              <a:t>3.</a:t>
            </a:r>
            <a:r>
              <a:rPr lang="en-US" sz="2800" b="1" dirty="0">
                <a:latin typeface="+mj-lt"/>
              </a:rPr>
              <a:t> Accessing the vaccine</a:t>
            </a:r>
          </a:p>
          <a:p>
            <a:r>
              <a:rPr lang="en-GB" sz="2800" b="1" dirty="0">
                <a:cs typeface="Arial" panose="020B0604020202020204" pitchFamily="34" charset="0"/>
              </a:rPr>
              <a:t>Key information: Getting the vaccine in North London is easy:</a:t>
            </a:r>
          </a:p>
        </p:txBody>
      </p:sp>
    </p:spTree>
    <p:extLst>
      <p:ext uri="{BB962C8B-B14F-4D97-AF65-F5344CB8AC3E}">
        <p14:creationId xmlns:p14="http://schemas.microsoft.com/office/powerpoint/2010/main" val="11365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96AEA4-8536-46D2-9330-840FE6616671}"/>
              </a:ext>
            </a:extLst>
          </p:cNvPr>
          <p:cNvSpPr txBox="1"/>
          <p:nvPr/>
        </p:nvSpPr>
        <p:spPr>
          <a:xfrm>
            <a:off x="319539" y="1543078"/>
            <a:ext cx="11426611" cy="5401479"/>
          </a:xfrm>
          <a:prstGeom prst="rect">
            <a:avLst/>
          </a:prstGeom>
          <a:noFill/>
        </p:spPr>
        <p:txBody>
          <a:bodyPr wrap="square" rtlCol="0">
            <a:spAutoFit/>
          </a:bodyPr>
          <a:lstStyle/>
          <a:p>
            <a:pPr marL="0" lvl="1" algn="just"/>
            <a:r>
              <a:rPr lang="en-GB" sz="2000" dirty="0">
                <a:cs typeface="Arial" panose="020B0604020202020204" pitchFamily="34" charset="0"/>
              </a:rPr>
              <a:t>Please be as flexible as possible in enabling staff to attend:</a:t>
            </a:r>
          </a:p>
          <a:p>
            <a:pPr marL="800100" lvl="2" indent="-342900" algn="just">
              <a:buFont typeface="Arial" panose="020B0604020202020204" pitchFamily="34" charset="0"/>
              <a:buChar char="•"/>
            </a:pPr>
            <a:r>
              <a:rPr lang="en-GB" sz="2000" dirty="0">
                <a:cs typeface="Arial" panose="020B0604020202020204" pitchFamily="34" charset="0"/>
              </a:rPr>
              <a:t>you can pay staff for their time and expenses using the </a:t>
            </a:r>
            <a:r>
              <a:rPr lang="en-GB" sz="2000" b="1" dirty="0">
                <a:cs typeface="Arial" panose="020B0604020202020204" pitchFamily="34" charset="0"/>
              </a:rPr>
              <a:t>Infection Prevention and Control Fund </a:t>
            </a:r>
            <a:r>
              <a:rPr lang="en-GB" sz="2000" dirty="0">
                <a:cs typeface="Arial" panose="020B0604020202020204" pitchFamily="34" charset="0"/>
              </a:rPr>
              <a:t>(if you 	have this) or you can contact the Council if you need funding support</a:t>
            </a:r>
          </a:p>
          <a:p>
            <a:pPr marL="800100" lvl="2" indent="-342900" algn="just">
              <a:buFont typeface="Arial" panose="020B0604020202020204" pitchFamily="34" charset="0"/>
              <a:buChar char="•"/>
            </a:pPr>
            <a:r>
              <a:rPr lang="en-GB" sz="2000" dirty="0">
                <a:cs typeface="Arial" panose="020B0604020202020204" pitchFamily="34" charset="0"/>
              </a:rPr>
              <a:t>Please confirm with staff you will pay their full wages in the unlikely event they need time off due to side effects</a:t>
            </a:r>
          </a:p>
          <a:p>
            <a:pPr marL="800100" lvl="2" indent="-342900" algn="just">
              <a:buFont typeface="Arial" panose="020B0604020202020204" pitchFamily="34" charset="0"/>
              <a:buChar char="•"/>
            </a:pPr>
            <a:r>
              <a:rPr lang="en-GB" sz="2000" dirty="0">
                <a:cs typeface="Arial" panose="020B0604020202020204" pitchFamily="34" charset="0"/>
              </a:rPr>
              <a:t>Help staff to understand that getting the vaccine is simple and convenient and that they are a priority.</a:t>
            </a:r>
          </a:p>
          <a:p>
            <a:pPr lvl="0" algn="just">
              <a:spcBef>
                <a:spcPts val="1000"/>
              </a:spcBef>
            </a:pPr>
            <a:r>
              <a:rPr lang="en-GB" sz="2000" dirty="0">
                <a:solidFill>
                  <a:prstClr val="black"/>
                </a:solidFill>
                <a:cs typeface="Arial" panose="020B0604020202020204" pitchFamily="34" charset="0"/>
              </a:rPr>
              <a:t>Booking staff in:</a:t>
            </a:r>
          </a:p>
          <a:p>
            <a:pPr marL="800100" lvl="1" indent="-342900" algn="just">
              <a:spcBef>
                <a:spcPts val="1000"/>
              </a:spcBef>
              <a:buFont typeface="Arial" panose="020B0604020202020204" pitchFamily="34" charset="0"/>
              <a:buChar char="•"/>
            </a:pPr>
            <a:r>
              <a:rPr lang="en-GB" sz="2000" dirty="0">
                <a:solidFill>
                  <a:prstClr val="black"/>
                </a:solidFill>
                <a:cs typeface="Arial" panose="020B0604020202020204" pitchFamily="34" charset="0"/>
              </a:rPr>
              <a:t>Make laptops, tablets or phones available to staff to book in the office (e.g. after a staff meeting where you’ve discussed the vaccine) or share locations of drop ins</a:t>
            </a:r>
          </a:p>
          <a:p>
            <a:pPr marL="800100" lvl="1" indent="-342900" algn="just">
              <a:spcBef>
                <a:spcPts val="1000"/>
              </a:spcBef>
              <a:buFont typeface="Arial" panose="020B0604020202020204" pitchFamily="34" charset="0"/>
              <a:buChar char="•"/>
            </a:pPr>
            <a:r>
              <a:rPr lang="en-GB" sz="2000" dirty="0">
                <a:solidFill>
                  <a:prstClr val="black"/>
                </a:solidFill>
                <a:cs typeface="Arial" panose="020B0604020202020204" pitchFamily="34" charset="0"/>
              </a:rPr>
              <a:t>It is possible to book on behalf of staff (with their consent) – this may be helpful for staff that don’t have access to a laptop or mobile phone or who are less confident with their English, for example.  </a:t>
            </a:r>
            <a:endParaRPr lang="en-GB" sz="2800" dirty="0">
              <a:cs typeface="Arial" panose="020B0604020202020204" pitchFamily="34" charset="0"/>
            </a:endParaRPr>
          </a:p>
          <a:p>
            <a:pPr algn="just"/>
            <a:endParaRPr lang="en-GB" sz="2000" dirty="0"/>
          </a:p>
          <a:p>
            <a:pPr algn="just"/>
            <a:r>
              <a:rPr lang="en-GB" sz="2000" dirty="0"/>
              <a:t>At this stage we do not recommend seeking to make vaccination a condition of employment or for staff to feel forced – evidence says this tends to increase resistance to vaccination across staff groups</a:t>
            </a:r>
          </a:p>
          <a:p>
            <a:pPr algn="just"/>
            <a:endParaRPr lang="en-GB" sz="2000" dirty="0"/>
          </a:p>
        </p:txBody>
      </p:sp>
      <p:pic>
        <p:nvPicPr>
          <p:cNvPr id="4" name="Picture 3">
            <a:extLst>
              <a:ext uri="{FF2B5EF4-FFF2-40B4-BE49-F238E27FC236}">
                <a16:creationId xmlns:a16="http://schemas.microsoft.com/office/drawing/2014/main" id="{C1F04360-D3D7-43A8-8B4E-3C69010BC7CA}"/>
              </a:ext>
            </a:extLst>
          </p:cNvPr>
          <p:cNvPicPr>
            <a:picLocks noChangeAspect="1"/>
          </p:cNvPicPr>
          <p:nvPr/>
        </p:nvPicPr>
        <p:blipFill>
          <a:blip r:embed="rId2"/>
          <a:stretch>
            <a:fillRect/>
          </a:stretch>
        </p:blipFill>
        <p:spPr>
          <a:xfrm>
            <a:off x="256382" y="129950"/>
            <a:ext cx="11552921" cy="630008"/>
          </a:xfrm>
          <a:prstGeom prst="rect">
            <a:avLst/>
          </a:prstGeom>
        </p:spPr>
      </p:pic>
      <p:sp>
        <p:nvSpPr>
          <p:cNvPr id="5" name="TextBox 4">
            <a:extLst>
              <a:ext uri="{FF2B5EF4-FFF2-40B4-BE49-F238E27FC236}">
                <a16:creationId xmlns:a16="http://schemas.microsoft.com/office/drawing/2014/main" id="{3B6143C8-EC0F-488C-B2CC-2C3E29456C87}"/>
              </a:ext>
            </a:extLst>
          </p:cNvPr>
          <p:cNvSpPr txBox="1"/>
          <p:nvPr/>
        </p:nvSpPr>
        <p:spPr>
          <a:xfrm>
            <a:off x="319538" y="889908"/>
            <a:ext cx="11426611" cy="523220"/>
          </a:xfrm>
          <a:prstGeom prst="rect">
            <a:avLst/>
          </a:prstGeom>
          <a:noFill/>
        </p:spPr>
        <p:txBody>
          <a:bodyPr wrap="square" rtlCol="0">
            <a:spAutoFit/>
          </a:bodyPr>
          <a:lstStyle/>
          <a:p>
            <a:r>
              <a:rPr lang="en-GB" sz="2800" b="1" dirty="0">
                <a:cs typeface="Arial" panose="020B0604020202020204" pitchFamily="34" charset="0"/>
              </a:rPr>
              <a:t>As managers can support with accessibility:</a:t>
            </a:r>
          </a:p>
        </p:txBody>
      </p:sp>
    </p:spTree>
    <p:extLst>
      <p:ext uri="{BB962C8B-B14F-4D97-AF65-F5344CB8AC3E}">
        <p14:creationId xmlns:p14="http://schemas.microsoft.com/office/powerpoint/2010/main" val="80884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043" y="160338"/>
            <a:ext cx="11552921" cy="641767"/>
          </a:xfrm>
          <a:prstGeom prst="rect">
            <a:avLst/>
          </a:prstGeom>
        </p:spPr>
      </p:pic>
      <p:sp>
        <p:nvSpPr>
          <p:cNvPr id="3" name="Rectangle 2">
            <a:extLst>
              <a:ext uri="{FF2B5EF4-FFF2-40B4-BE49-F238E27FC236}">
                <a16:creationId xmlns:a16="http://schemas.microsoft.com/office/drawing/2014/main" id="{B6FF6A22-6F90-42A7-9DA8-265C173C8D3C}"/>
              </a:ext>
            </a:extLst>
          </p:cNvPr>
          <p:cNvSpPr/>
          <p:nvPr/>
        </p:nvSpPr>
        <p:spPr>
          <a:xfrm>
            <a:off x="5342659" y="3676650"/>
            <a:ext cx="6096000" cy="2677656"/>
          </a:xfrm>
          <a:prstGeom prst="rect">
            <a:avLst/>
          </a:prstGeom>
        </p:spPr>
        <p:txBody>
          <a:bodyPr>
            <a:spAutoFit/>
          </a:bodyPr>
          <a:lstStyle/>
          <a:p>
            <a:endParaRPr lang="en-GB" sz="2800" dirty="0">
              <a:solidFill>
                <a:schemeClr val="accent1">
                  <a:lumMod val="75000"/>
                </a:schemeClr>
              </a:solidFill>
            </a:endParaRPr>
          </a:p>
          <a:p>
            <a:endParaRPr lang="en-GB" sz="2800" dirty="0">
              <a:solidFill>
                <a:schemeClr val="accent1">
                  <a:lumMod val="75000"/>
                </a:schemeClr>
              </a:solidFill>
            </a:endParaRPr>
          </a:p>
          <a:p>
            <a:endParaRPr lang="en-GB" sz="2800" dirty="0">
              <a:solidFill>
                <a:schemeClr val="accent1">
                  <a:lumMod val="75000"/>
                </a:schemeClr>
              </a:solidFill>
            </a:endParaRPr>
          </a:p>
          <a:p>
            <a:endParaRPr lang="en-GB" sz="2800" dirty="0">
              <a:solidFill>
                <a:schemeClr val="accent1">
                  <a:lumMod val="75000"/>
                </a:schemeClr>
              </a:solidFill>
            </a:endParaRPr>
          </a:p>
          <a:p>
            <a:pPr marL="457200" indent="-457200">
              <a:buFont typeface="Wingdings" panose="05000000000000000000" pitchFamily="2" charset="2"/>
              <a:buChar char="v"/>
            </a:pPr>
            <a:endParaRPr lang="en-GB" sz="2800" dirty="0">
              <a:solidFill>
                <a:schemeClr val="accent1">
                  <a:lumMod val="75000"/>
                </a:schemeClr>
              </a:solidFill>
            </a:endParaRPr>
          </a:p>
          <a:p>
            <a:pPr marL="457200" indent="-457200">
              <a:buFont typeface="Wingdings" panose="05000000000000000000" pitchFamily="2" charset="2"/>
              <a:buChar char="v"/>
            </a:pPr>
            <a:endParaRPr lang="en-GB" sz="2800" dirty="0">
              <a:solidFill>
                <a:schemeClr val="accent1">
                  <a:lumMod val="75000"/>
                </a:schemeClr>
              </a:solidFill>
            </a:endParaRPr>
          </a:p>
        </p:txBody>
      </p:sp>
      <p:sp>
        <p:nvSpPr>
          <p:cNvPr id="10" name="Rectangle 9">
            <a:extLst>
              <a:ext uri="{FF2B5EF4-FFF2-40B4-BE49-F238E27FC236}">
                <a16:creationId xmlns:a16="http://schemas.microsoft.com/office/drawing/2014/main" id="{5790C3C7-A618-41A9-A5AD-613B1EC15157}"/>
              </a:ext>
            </a:extLst>
          </p:cNvPr>
          <p:cNvSpPr/>
          <p:nvPr/>
        </p:nvSpPr>
        <p:spPr>
          <a:xfrm>
            <a:off x="326043" y="909851"/>
            <a:ext cx="11724443" cy="1077218"/>
          </a:xfrm>
          <a:prstGeom prst="rect">
            <a:avLst/>
          </a:prstGeom>
        </p:spPr>
        <p:txBody>
          <a:bodyPr wrap="square">
            <a:spAutoFit/>
          </a:bodyPr>
          <a:lstStyle/>
          <a:p>
            <a:r>
              <a:rPr lang="en-GB" sz="3200" dirty="0"/>
              <a:t>Case study 3: Good practice from one of our care homes</a:t>
            </a:r>
          </a:p>
          <a:p>
            <a:endParaRPr lang="en-GB" sz="3200" dirty="0">
              <a:solidFill>
                <a:schemeClr val="accent1">
                  <a:lumMod val="75000"/>
                </a:schemeClr>
              </a:solidFill>
            </a:endParaRPr>
          </a:p>
        </p:txBody>
      </p:sp>
      <p:sp>
        <p:nvSpPr>
          <p:cNvPr id="2" name="Rectangle 1">
            <a:extLst>
              <a:ext uri="{FF2B5EF4-FFF2-40B4-BE49-F238E27FC236}">
                <a16:creationId xmlns:a16="http://schemas.microsoft.com/office/drawing/2014/main" id="{83EC14A5-A9B0-4D40-A74A-69BB1DC90E92}"/>
              </a:ext>
            </a:extLst>
          </p:cNvPr>
          <p:cNvSpPr/>
          <p:nvPr/>
        </p:nvSpPr>
        <p:spPr>
          <a:xfrm>
            <a:off x="7915551" y="5721720"/>
            <a:ext cx="3963413" cy="923330"/>
          </a:xfrm>
          <a:prstGeom prst="rect">
            <a:avLst/>
          </a:prstGeom>
        </p:spPr>
        <p:txBody>
          <a:bodyPr wrap="square">
            <a:spAutoFit/>
          </a:bodyPr>
          <a:lstStyle/>
          <a:p>
            <a:r>
              <a:rPr lang="en-GB" dirty="0">
                <a:hlinkClick r:id="rId3"/>
              </a:rPr>
              <a:t>Islington Council - Lennox House Care Home staff celebrate receiving the Covid-19 vaccine | Facebook</a:t>
            </a:r>
            <a:endParaRPr lang="en-GB" dirty="0"/>
          </a:p>
        </p:txBody>
      </p:sp>
      <p:sp>
        <p:nvSpPr>
          <p:cNvPr id="13" name="TextBox 12">
            <a:extLst>
              <a:ext uri="{FF2B5EF4-FFF2-40B4-BE49-F238E27FC236}">
                <a16:creationId xmlns:a16="http://schemas.microsoft.com/office/drawing/2014/main" id="{DE558501-FBDB-484D-B2AA-8489D7F09F50}"/>
              </a:ext>
            </a:extLst>
          </p:cNvPr>
          <p:cNvSpPr txBox="1"/>
          <p:nvPr/>
        </p:nvSpPr>
        <p:spPr>
          <a:xfrm>
            <a:off x="117407" y="2591113"/>
            <a:ext cx="7634502" cy="3601498"/>
          </a:xfrm>
          <a:prstGeom prst="rect">
            <a:avLst/>
          </a:prstGeom>
          <a:noFill/>
        </p:spPr>
        <p:txBody>
          <a:bodyPr wrap="none" numCol="2" rtlCol="0">
            <a:noAutofit/>
          </a:bodyPr>
          <a:lstStyle/>
          <a:p>
            <a:pPr marL="285750" indent="-285750">
              <a:spcAft>
                <a:spcPts val="600"/>
              </a:spcAft>
              <a:buFont typeface="Arial" panose="020B0604020202020204" pitchFamily="34" charset="0"/>
              <a:buChar char="•"/>
            </a:pPr>
            <a:r>
              <a:rPr lang="en-GB" sz="2400" dirty="0"/>
              <a:t>Know your audience / staff</a:t>
            </a:r>
          </a:p>
          <a:p>
            <a:pPr marL="285750" indent="-285750">
              <a:spcAft>
                <a:spcPts val="600"/>
              </a:spcAft>
              <a:buFont typeface="Arial" panose="020B0604020202020204" pitchFamily="34" charset="0"/>
              <a:buChar char="•"/>
            </a:pPr>
            <a:r>
              <a:rPr lang="en-US" sz="2400" dirty="0"/>
              <a:t>Own the campaign</a:t>
            </a:r>
          </a:p>
          <a:p>
            <a:pPr marL="285750" indent="-285750">
              <a:spcAft>
                <a:spcPts val="600"/>
              </a:spcAft>
              <a:buFont typeface="Arial" panose="020B0604020202020204" pitchFamily="34" charset="0"/>
              <a:buChar char="•"/>
            </a:pPr>
            <a:r>
              <a:rPr lang="en-US" sz="2400" dirty="0"/>
              <a:t>Engage all stakeholders</a:t>
            </a:r>
          </a:p>
          <a:p>
            <a:pPr marL="285750" indent="-285750">
              <a:spcAft>
                <a:spcPts val="600"/>
              </a:spcAft>
              <a:buFont typeface="Arial" panose="020B0604020202020204" pitchFamily="34" charset="0"/>
              <a:buChar char="•"/>
            </a:pPr>
            <a:r>
              <a:rPr lang="en-US" sz="2400" dirty="0"/>
              <a:t>Repetition &amp; Consistency</a:t>
            </a:r>
          </a:p>
          <a:p>
            <a:pPr marL="285750" indent="-285750">
              <a:spcAft>
                <a:spcPts val="600"/>
              </a:spcAft>
              <a:buFont typeface="Arial" panose="020B0604020202020204" pitchFamily="34" charset="0"/>
              <a:buChar char="•"/>
            </a:pPr>
            <a:r>
              <a:rPr lang="en-US" sz="2400" dirty="0"/>
              <a:t>Genuine empathy</a:t>
            </a:r>
          </a:p>
          <a:p>
            <a:pPr marL="285750" indent="-285750">
              <a:spcAft>
                <a:spcPts val="600"/>
              </a:spcAft>
              <a:buFont typeface="Arial" panose="020B0604020202020204" pitchFamily="34" charset="0"/>
              <a:buChar char="•"/>
            </a:pPr>
            <a:r>
              <a:rPr lang="en-US" sz="2400" dirty="0"/>
              <a:t>Be available to listen</a:t>
            </a:r>
          </a:p>
          <a:p>
            <a:pPr marL="285750" indent="-285750">
              <a:spcAft>
                <a:spcPts val="600"/>
              </a:spcAft>
              <a:buFont typeface="Arial" panose="020B0604020202020204" pitchFamily="34" charset="0"/>
              <a:buChar char="•"/>
            </a:pPr>
            <a:endParaRPr lang="en-US" sz="2400" dirty="0"/>
          </a:p>
          <a:p>
            <a:pPr marL="285750" indent="-285750">
              <a:spcAft>
                <a:spcPts val="600"/>
              </a:spcAft>
              <a:buFont typeface="Arial" panose="020B0604020202020204" pitchFamily="34" charset="0"/>
              <a:buChar char="•"/>
            </a:pPr>
            <a:endParaRPr lang="en-US" sz="2400" dirty="0"/>
          </a:p>
          <a:p>
            <a:pPr marL="285750" indent="-285750">
              <a:spcAft>
                <a:spcPts val="300"/>
              </a:spcAft>
              <a:buFont typeface="Arial" panose="020B0604020202020204" pitchFamily="34" charset="0"/>
              <a:buChar char="•"/>
            </a:pPr>
            <a:r>
              <a:rPr lang="en-US" sz="2400" dirty="0"/>
              <a:t>Multiple comms channels</a:t>
            </a:r>
          </a:p>
          <a:p>
            <a:pPr marL="285750" indent="-285750">
              <a:spcAft>
                <a:spcPts val="300"/>
              </a:spcAft>
              <a:buFont typeface="Arial" panose="020B0604020202020204" pitchFamily="34" charset="0"/>
              <a:buChar char="•"/>
            </a:pPr>
            <a:r>
              <a:rPr lang="en-US" sz="2400" dirty="0"/>
              <a:t>Understand everyone is individuals</a:t>
            </a:r>
          </a:p>
          <a:p>
            <a:pPr marL="285750" indent="-285750">
              <a:lnSpc>
                <a:spcPct val="85000"/>
              </a:lnSpc>
              <a:spcAft>
                <a:spcPts val="300"/>
              </a:spcAft>
              <a:buFont typeface="Arial" panose="020B0604020202020204" pitchFamily="34" charset="0"/>
              <a:buChar char="•"/>
            </a:pPr>
            <a:r>
              <a:rPr lang="en-US" sz="2400" dirty="0"/>
              <a:t>Generate and sustain momentum </a:t>
            </a:r>
          </a:p>
          <a:p>
            <a:pPr marL="285750" indent="-285750">
              <a:spcAft>
                <a:spcPts val="300"/>
              </a:spcAft>
              <a:buFont typeface="Arial" panose="020B0604020202020204" pitchFamily="34" charset="0"/>
              <a:buChar char="•"/>
            </a:pPr>
            <a:r>
              <a:rPr lang="en-US" sz="2400" dirty="0"/>
              <a:t>Work with opinion formers</a:t>
            </a:r>
          </a:p>
          <a:p>
            <a:pPr marL="285750" indent="-285750">
              <a:spcAft>
                <a:spcPts val="300"/>
              </a:spcAft>
              <a:buFont typeface="Arial" panose="020B0604020202020204" pitchFamily="34" charset="0"/>
              <a:buChar char="•"/>
            </a:pPr>
            <a:r>
              <a:rPr lang="en-US" sz="2400" dirty="0"/>
              <a:t>COVID awareness activities</a:t>
            </a:r>
          </a:p>
          <a:p>
            <a:pPr marL="285750" indent="-285750">
              <a:spcAft>
                <a:spcPts val="600"/>
              </a:spcAft>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F6870BCF-EA6B-4C39-951E-ECE232DAD4A7}"/>
              </a:ext>
            </a:extLst>
          </p:cNvPr>
          <p:cNvSpPr txBox="1"/>
          <p:nvPr/>
        </p:nvSpPr>
        <p:spPr>
          <a:xfrm>
            <a:off x="191613" y="5457851"/>
            <a:ext cx="7723938" cy="1631216"/>
          </a:xfrm>
          <a:prstGeom prst="rect">
            <a:avLst/>
          </a:prstGeom>
          <a:noFill/>
        </p:spPr>
        <p:txBody>
          <a:bodyPr wrap="square" rtlCol="0">
            <a:spAutoFit/>
          </a:bodyPr>
          <a:lstStyle/>
          <a:p>
            <a:pPr marL="285750" indent="-285750">
              <a:buFontTx/>
              <a:buChar char="-"/>
            </a:pPr>
            <a:r>
              <a:rPr lang="en-GB" sz="2000" b="1" dirty="0"/>
              <a:t>80% of their staff consent to having the COVID Vaccination </a:t>
            </a:r>
          </a:p>
          <a:p>
            <a:pPr marL="285750" indent="-285750">
              <a:buFontTx/>
              <a:buChar char="-"/>
            </a:pPr>
            <a:r>
              <a:rPr lang="en-GB" sz="2000" b="1" dirty="0"/>
              <a:t>5% of their staff unfit for vaccination</a:t>
            </a:r>
          </a:p>
          <a:p>
            <a:pPr marL="285750" indent="-285750">
              <a:buFontTx/>
              <a:buChar char="-"/>
            </a:pPr>
            <a:r>
              <a:rPr lang="en-GB" sz="2000" b="1" dirty="0"/>
              <a:t>15% Vaccine remained hesitant</a:t>
            </a:r>
          </a:p>
          <a:p>
            <a:r>
              <a:rPr lang="en-GB" sz="2000" b="1" i="1" dirty="0"/>
              <a:t>(Figures January 2021)</a:t>
            </a:r>
          </a:p>
          <a:p>
            <a:pPr marL="285750" indent="-285750">
              <a:buFontTx/>
              <a:buChar char="-"/>
            </a:pPr>
            <a:endParaRPr lang="en-GB" sz="2000" i="1" dirty="0"/>
          </a:p>
        </p:txBody>
      </p:sp>
      <p:pic>
        <p:nvPicPr>
          <p:cNvPr id="18" name="Picture 17">
            <a:extLst>
              <a:ext uri="{FF2B5EF4-FFF2-40B4-BE49-F238E27FC236}">
                <a16:creationId xmlns:a16="http://schemas.microsoft.com/office/drawing/2014/main" id="{0E6D7F27-DD88-4283-BCBE-CB859749D67E}"/>
              </a:ext>
            </a:extLst>
          </p:cNvPr>
          <p:cNvPicPr>
            <a:picLocks noChangeAspect="1"/>
          </p:cNvPicPr>
          <p:nvPr/>
        </p:nvPicPr>
        <p:blipFill rotWithShape="1">
          <a:blip r:embed="rId4"/>
          <a:srcRect l="31473" t="25505" r="8661" b="11410"/>
          <a:stretch/>
        </p:blipFill>
        <p:spPr>
          <a:xfrm>
            <a:off x="7962899" y="1605157"/>
            <a:ext cx="3803043" cy="4001559"/>
          </a:xfrm>
          <a:prstGeom prst="rect">
            <a:avLst/>
          </a:prstGeom>
        </p:spPr>
      </p:pic>
      <p:sp>
        <p:nvSpPr>
          <p:cNvPr id="11" name="TextBox 10">
            <a:extLst>
              <a:ext uri="{FF2B5EF4-FFF2-40B4-BE49-F238E27FC236}">
                <a16:creationId xmlns:a16="http://schemas.microsoft.com/office/drawing/2014/main" id="{6548B422-6D11-47E8-9771-2462DF2ACF95}"/>
              </a:ext>
            </a:extLst>
          </p:cNvPr>
          <p:cNvSpPr txBox="1"/>
          <p:nvPr/>
        </p:nvSpPr>
        <p:spPr>
          <a:xfrm>
            <a:off x="258502" y="1605157"/>
            <a:ext cx="7821601" cy="830997"/>
          </a:xfrm>
          <a:prstGeom prst="rect">
            <a:avLst/>
          </a:prstGeom>
          <a:noFill/>
        </p:spPr>
        <p:txBody>
          <a:bodyPr wrap="square" rtlCol="0">
            <a:spAutoFit/>
          </a:bodyPr>
          <a:lstStyle/>
          <a:p>
            <a:pPr>
              <a:spcAft>
                <a:spcPts val="600"/>
              </a:spcAft>
            </a:pPr>
            <a:r>
              <a:rPr lang="en-US" sz="2400" b="1" dirty="0"/>
              <a:t>Lennox House: Critical Success Factors and Vaccination Strategy</a:t>
            </a:r>
          </a:p>
        </p:txBody>
      </p:sp>
    </p:spTree>
    <p:extLst>
      <p:ext uri="{BB962C8B-B14F-4D97-AF65-F5344CB8AC3E}">
        <p14:creationId xmlns:p14="http://schemas.microsoft.com/office/powerpoint/2010/main" val="97911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90421" y="2069432"/>
            <a:ext cx="11494693" cy="4524678"/>
          </a:xfrm>
        </p:spPr>
        <p:txBody>
          <a:bodyPr numCol="1">
            <a:normAutofit fontScale="25000" lnSpcReduction="20000"/>
          </a:bodyPr>
          <a:lstStyle/>
          <a:p>
            <a:pPr marL="0" indent="0">
              <a:buNone/>
            </a:pPr>
            <a:r>
              <a:rPr lang="en-GB" b="1" dirty="0">
                <a:latin typeface="Arial" panose="020B0604020202020204" pitchFamily="34" charset="0"/>
                <a:cs typeface="Arial" panose="020B0604020202020204" pitchFamily="34" charset="0"/>
              </a:rPr>
              <a:t> </a:t>
            </a:r>
          </a:p>
          <a:p>
            <a:pPr marL="0" indent="0">
              <a:buNone/>
            </a:pPr>
            <a:r>
              <a:rPr lang="en-GB" sz="8000" dirty="0">
                <a:cs typeface="Arial" panose="020B0604020202020204" pitchFamily="34" charset="0"/>
              </a:rPr>
              <a:t>Where staff have concerns it is important to take the time to listen respectfully, acknowledge the concern and provide information from credible sources to help them to make the right decisions for them. </a:t>
            </a:r>
          </a:p>
          <a:p>
            <a:pPr>
              <a:lnSpc>
                <a:spcPct val="120000"/>
              </a:lnSpc>
              <a:buFont typeface="Wingdings" panose="05000000000000000000" pitchFamily="2" charset="2"/>
              <a:buChar char="Ø"/>
            </a:pPr>
            <a:r>
              <a:rPr lang="en-GB" sz="8000" dirty="0">
                <a:cs typeface="Arial" panose="020B0604020202020204" pitchFamily="34" charset="0"/>
              </a:rPr>
              <a:t>Please talk to your staff about the vaccine – use group sessions; 1-1s; informal chats; </a:t>
            </a:r>
            <a:r>
              <a:rPr lang="en-GB" sz="8000" dirty="0" err="1">
                <a:cs typeface="Arial" panose="020B0604020202020204" pitchFamily="34" charset="0"/>
              </a:rPr>
              <a:t>Whatsapp</a:t>
            </a:r>
            <a:r>
              <a:rPr lang="en-GB" sz="8000" dirty="0">
                <a:cs typeface="Arial" panose="020B0604020202020204" pitchFamily="34" charset="0"/>
              </a:rPr>
              <a:t> groups etc.</a:t>
            </a:r>
          </a:p>
          <a:p>
            <a:pPr>
              <a:lnSpc>
                <a:spcPct val="120000"/>
              </a:lnSpc>
              <a:buFont typeface="Wingdings" panose="05000000000000000000" pitchFamily="2" charset="2"/>
              <a:buChar char="Ø"/>
            </a:pPr>
            <a:r>
              <a:rPr lang="en-GB" sz="8000" dirty="0">
                <a:cs typeface="Arial" panose="020B0604020202020204" pitchFamily="34" charset="0"/>
              </a:rPr>
              <a:t> Think about who the key influencers are within your staff group as they may be willing to help or become champions. Managers and key influencers having the vaccine can set an example for other staff.</a:t>
            </a:r>
          </a:p>
          <a:p>
            <a:pPr>
              <a:lnSpc>
                <a:spcPct val="120000"/>
              </a:lnSpc>
              <a:buFont typeface="Wingdings" panose="05000000000000000000" pitchFamily="2" charset="2"/>
              <a:buChar char="Ø"/>
            </a:pPr>
            <a:r>
              <a:rPr lang="en-GB" sz="8000" dirty="0">
                <a:cs typeface="Arial" panose="020B0604020202020204" pitchFamily="34" charset="0"/>
              </a:rPr>
              <a:t>Staff may take some time to change their mind  whilst we want to vaccinate people as soon as possible, if people change their minds in future they will still have access</a:t>
            </a:r>
          </a:p>
          <a:p>
            <a:pPr>
              <a:lnSpc>
                <a:spcPct val="120000"/>
              </a:lnSpc>
              <a:buFont typeface="Wingdings" panose="05000000000000000000" pitchFamily="2" charset="2"/>
              <a:buChar char="Ø"/>
            </a:pPr>
            <a:r>
              <a:rPr lang="en-GB" sz="8000" dirty="0">
                <a:cs typeface="Arial" panose="020B0604020202020204" pitchFamily="34" charset="0"/>
              </a:rPr>
              <a:t>People often find seeing/hearing from people from their communities that are taking the vaccine (community champions, i.e. faith leaders etc) helps to give them confidence</a:t>
            </a:r>
          </a:p>
          <a:p>
            <a:pPr>
              <a:lnSpc>
                <a:spcPct val="120000"/>
              </a:lnSpc>
              <a:buFont typeface="Wingdings" panose="05000000000000000000" pitchFamily="2" charset="2"/>
              <a:buChar char="Ø"/>
            </a:pPr>
            <a:r>
              <a:rPr lang="en-GB" sz="8000" b="1" dirty="0">
                <a:cs typeface="Arial" panose="020B0604020202020204" pitchFamily="34" charset="0"/>
              </a:rPr>
              <a:t>Your LA can arrange group or even 1-1 conversations if this will help – tell us what you need! </a:t>
            </a:r>
          </a:p>
          <a:p>
            <a:pPr>
              <a:lnSpc>
                <a:spcPct val="120000"/>
              </a:lnSpc>
              <a:buFont typeface="Wingdings" panose="05000000000000000000" pitchFamily="2" charset="2"/>
              <a:buChar char="Ø"/>
            </a:pPr>
            <a:r>
              <a:rPr lang="en-GB" sz="8000" dirty="0">
                <a:cs typeface="Arial" panose="020B0604020202020204" pitchFamily="34" charset="0"/>
              </a:rPr>
              <a:t>Provide staff with the time to join webinars or to read the information we have provided online </a:t>
            </a:r>
            <a:r>
              <a:rPr lang="en-GB" sz="8000" dirty="0">
                <a:cs typeface="Arial" panose="020B0604020202020204" pitchFamily="34" charset="0"/>
                <a:hlinkClick r:id="rId2"/>
              </a:rPr>
              <a:t>https://www.proudtocarenorthlondon.org.uk/covid-vaccination-faq</a:t>
            </a:r>
            <a:r>
              <a:rPr lang="en-GB" sz="8000" dirty="0">
                <a:cs typeface="Arial" panose="020B0604020202020204" pitchFamily="34" charset="0"/>
              </a:rPr>
              <a:t> </a:t>
            </a:r>
          </a:p>
          <a:p>
            <a:pPr marL="0" indent="0">
              <a:buNone/>
            </a:pPr>
            <a:endParaRPr lang="en-GB" sz="7400" dirty="0">
              <a:latin typeface="Arial" panose="020B0604020202020204" pitchFamily="34" charset="0"/>
              <a:cs typeface="Arial" panose="020B0604020202020204" pitchFamily="34" charset="0"/>
            </a:endParaRPr>
          </a:p>
          <a:p>
            <a:endParaRPr lang="en-GB" sz="6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19538" y="81010"/>
            <a:ext cx="11552921" cy="721895"/>
          </a:xfrm>
          <a:prstGeom prst="rect">
            <a:avLst/>
          </a:prstGeom>
        </p:spPr>
      </p:pic>
      <p:sp>
        <p:nvSpPr>
          <p:cNvPr id="2" name="TextBox 1">
            <a:extLst>
              <a:ext uri="{FF2B5EF4-FFF2-40B4-BE49-F238E27FC236}">
                <a16:creationId xmlns:a16="http://schemas.microsoft.com/office/drawing/2014/main" id="{46F01764-E272-4D1E-8EAE-9A6DE7F9597A}"/>
              </a:ext>
            </a:extLst>
          </p:cNvPr>
          <p:cNvSpPr txBox="1"/>
          <p:nvPr/>
        </p:nvSpPr>
        <p:spPr>
          <a:xfrm>
            <a:off x="290421" y="873893"/>
            <a:ext cx="11552921" cy="954107"/>
          </a:xfrm>
          <a:prstGeom prst="rect">
            <a:avLst/>
          </a:prstGeom>
          <a:noFill/>
        </p:spPr>
        <p:txBody>
          <a:bodyPr wrap="square" rtlCol="0">
            <a:spAutoFit/>
          </a:bodyPr>
          <a:lstStyle/>
          <a:p>
            <a:r>
              <a:rPr lang="en-GB" sz="2800" b="1" dirty="0">
                <a:latin typeface="+mj-lt"/>
              </a:rPr>
              <a:t>As managers you can help by supporting access to creditable information and encouraging safe spaces to discuss the vaccine</a:t>
            </a:r>
          </a:p>
        </p:txBody>
      </p:sp>
    </p:spTree>
    <p:extLst>
      <p:ext uri="{BB962C8B-B14F-4D97-AF65-F5344CB8AC3E}">
        <p14:creationId xmlns:p14="http://schemas.microsoft.com/office/powerpoint/2010/main" val="295990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5D4D73A9-E452-4CF7-A1C2-E29B5ACF50A7}"/>
              </a:ext>
            </a:extLst>
          </p:cNvPr>
          <p:cNvPicPr>
            <a:picLocks noChangeAspect="1"/>
          </p:cNvPicPr>
          <p:nvPr/>
        </p:nvPicPr>
        <p:blipFill rotWithShape="1">
          <a:blip r:embed="rId2">
            <a:extLst>
              <a:ext uri="{28A0092B-C50C-407E-A947-70E740481C1C}">
                <a14:useLocalDpi xmlns:a14="http://schemas.microsoft.com/office/drawing/2010/main" val="0"/>
              </a:ext>
            </a:extLst>
          </a:blip>
          <a:srcRect l="3034" r="2595" b="6439"/>
          <a:stretch/>
        </p:blipFill>
        <p:spPr>
          <a:xfrm>
            <a:off x="326043" y="1118981"/>
            <a:ext cx="5556597" cy="4997036"/>
          </a:xfrm>
          <a:prstGeom prst="rect">
            <a:avLst/>
          </a:prstGeom>
        </p:spPr>
      </p:pic>
      <p:pic>
        <p:nvPicPr>
          <p:cNvPr id="4" name="Picture 3"/>
          <p:cNvPicPr>
            <a:picLocks noChangeAspect="1"/>
          </p:cNvPicPr>
          <p:nvPr/>
        </p:nvPicPr>
        <p:blipFill>
          <a:blip r:embed="rId3"/>
          <a:stretch>
            <a:fillRect/>
          </a:stretch>
        </p:blipFill>
        <p:spPr>
          <a:xfrm>
            <a:off x="435566" y="62869"/>
            <a:ext cx="11552921" cy="624878"/>
          </a:xfrm>
          <a:prstGeom prst="rect">
            <a:avLst/>
          </a:prstGeom>
        </p:spPr>
      </p:pic>
      <p:sp>
        <p:nvSpPr>
          <p:cNvPr id="3" name="TextBox 2"/>
          <p:cNvSpPr txBox="1"/>
          <p:nvPr/>
        </p:nvSpPr>
        <p:spPr>
          <a:xfrm>
            <a:off x="203513" y="629857"/>
            <a:ext cx="11358251" cy="584775"/>
          </a:xfrm>
          <a:prstGeom prst="rect">
            <a:avLst/>
          </a:prstGeom>
          <a:noFill/>
        </p:spPr>
        <p:txBody>
          <a:bodyPr wrap="square" rtlCol="0">
            <a:spAutoFit/>
          </a:bodyPr>
          <a:lstStyle/>
          <a:p>
            <a:r>
              <a:rPr lang="en-GB" sz="3200" dirty="0"/>
              <a:t>Case Study 4: Managers Leading by Example</a:t>
            </a:r>
            <a:endParaRPr lang="en-GB" dirty="0"/>
          </a:p>
        </p:txBody>
      </p:sp>
      <p:pic>
        <p:nvPicPr>
          <p:cNvPr id="6" name="Picture 5">
            <a:extLst>
              <a:ext uri="{FF2B5EF4-FFF2-40B4-BE49-F238E27FC236}">
                <a16:creationId xmlns:a16="http://schemas.microsoft.com/office/drawing/2014/main" id="{2C26C0DC-0D7F-413A-878F-7C505C082622}"/>
              </a:ext>
            </a:extLst>
          </p:cNvPr>
          <p:cNvPicPr>
            <a:picLocks noChangeAspect="1"/>
          </p:cNvPicPr>
          <p:nvPr/>
        </p:nvPicPr>
        <p:blipFill>
          <a:blip r:embed="rId4"/>
          <a:stretch>
            <a:fillRect/>
          </a:stretch>
        </p:blipFill>
        <p:spPr>
          <a:xfrm>
            <a:off x="5882639" y="1358045"/>
            <a:ext cx="6246735" cy="4997035"/>
          </a:xfrm>
          <a:prstGeom prst="rect">
            <a:avLst/>
          </a:prstGeom>
        </p:spPr>
      </p:pic>
      <p:sp>
        <p:nvSpPr>
          <p:cNvPr id="2" name="Rectangle 1">
            <a:extLst>
              <a:ext uri="{FF2B5EF4-FFF2-40B4-BE49-F238E27FC236}">
                <a16:creationId xmlns:a16="http://schemas.microsoft.com/office/drawing/2014/main" id="{A19296A7-6B11-4306-8946-759BA73FE21B}"/>
              </a:ext>
            </a:extLst>
          </p:cNvPr>
          <p:cNvSpPr/>
          <p:nvPr/>
        </p:nvSpPr>
        <p:spPr>
          <a:xfrm>
            <a:off x="326043" y="6187723"/>
            <a:ext cx="7522557" cy="646331"/>
          </a:xfrm>
          <a:prstGeom prst="rect">
            <a:avLst/>
          </a:prstGeom>
        </p:spPr>
        <p:txBody>
          <a:bodyPr wrap="square">
            <a:spAutoFit/>
          </a:bodyPr>
          <a:lstStyle/>
          <a:p>
            <a:r>
              <a:rPr lang="en-GB" dirty="0">
                <a:solidFill>
                  <a:schemeClr val="accent1">
                    <a:lumMod val="75000"/>
                  </a:schemeClr>
                </a:solidFill>
                <a:cs typeface="Arial" panose="020B0604020202020204" pitchFamily="34" charset="0"/>
              </a:rPr>
              <a:t>We would love to feature photos or videos of you or staff having the vaccine </a:t>
            </a:r>
          </a:p>
          <a:p>
            <a:r>
              <a:rPr lang="en-GB" dirty="0">
                <a:solidFill>
                  <a:schemeClr val="accent1">
                    <a:lumMod val="75000"/>
                  </a:schemeClr>
                </a:solidFill>
                <a:cs typeface="Arial" panose="020B0604020202020204" pitchFamily="34" charset="0"/>
              </a:rPr>
              <a:t>Tweet Us: @ProudtocareL or send them to </a:t>
            </a:r>
            <a:r>
              <a:rPr lang="en-GB" dirty="0">
                <a:solidFill>
                  <a:schemeClr val="accent1">
                    <a:lumMod val="75000"/>
                  </a:schemeClr>
                </a:solidFill>
                <a:cs typeface="Arial" panose="020B0604020202020204" pitchFamily="34" charset="0"/>
                <a:hlinkClick r:id="rId5"/>
              </a:rPr>
              <a:t>ProudToCare@camden.gov.uk</a:t>
            </a:r>
            <a:r>
              <a:rPr lang="en-GB" dirty="0">
                <a:solidFill>
                  <a:schemeClr val="accent1">
                    <a:lumMod val="75000"/>
                  </a:schemeClr>
                </a:solidFill>
                <a:cs typeface="Arial" panose="020B0604020202020204" pitchFamily="34" charset="0"/>
              </a:rPr>
              <a:t>  </a:t>
            </a:r>
          </a:p>
        </p:txBody>
      </p:sp>
    </p:spTree>
    <p:extLst>
      <p:ext uri="{BB962C8B-B14F-4D97-AF65-F5344CB8AC3E}">
        <p14:creationId xmlns:p14="http://schemas.microsoft.com/office/powerpoint/2010/main" val="60750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809662"/>
            <a:ext cx="10794937" cy="864025"/>
          </a:xfrm>
        </p:spPr>
        <p:txBody>
          <a:bodyPr>
            <a:normAutofit/>
          </a:bodyPr>
          <a:lstStyle/>
          <a:p>
            <a:r>
              <a:rPr lang="en-GB" sz="3200" b="1" dirty="0">
                <a:cs typeface="Arial" panose="020B0604020202020204" pitchFamily="34" charset="0"/>
              </a:rPr>
              <a:t>Administration for Managers:</a:t>
            </a:r>
          </a:p>
        </p:txBody>
      </p:sp>
      <p:sp>
        <p:nvSpPr>
          <p:cNvPr id="3" name="Content Placeholder 2"/>
          <p:cNvSpPr>
            <a:spLocks noGrp="1"/>
          </p:cNvSpPr>
          <p:nvPr>
            <p:ph idx="1"/>
          </p:nvPr>
        </p:nvSpPr>
        <p:spPr>
          <a:xfrm>
            <a:off x="190500" y="1618162"/>
            <a:ext cx="11544300" cy="5129002"/>
          </a:xfrm>
        </p:spPr>
        <p:txBody>
          <a:bodyPr numCol="1">
            <a:normAutofit fontScale="92500" lnSpcReduction="20000"/>
          </a:bodyPr>
          <a:lstStyle/>
          <a:p>
            <a:pPr>
              <a:lnSpc>
                <a:spcPct val="120000"/>
              </a:lnSpc>
              <a:buFont typeface="Wingdings" panose="05000000000000000000" pitchFamily="2" charset="2"/>
              <a:buChar char="v"/>
            </a:pPr>
            <a:r>
              <a:rPr lang="en-GB" b="1" dirty="0">
                <a:cs typeface="Arial" panose="020B0604020202020204" pitchFamily="34" charset="0"/>
              </a:rPr>
              <a:t>Create</a:t>
            </a:r>
            <a:r>
              <a:rPr lang="en-GB" dirty="0">
                <a:cs typeface="Arial" panose="020B0604020202020204" pitchFamily="34" charset="0"/>
              </a:rPr>
              <a:t> and keep staff lists that include direct, bank &amp; agency staff</a:t>
            </a:r>
          </a:p>
          <a:p>
            <a:pPr>
              <a:lnSpc>
                <a:spcPct val="120000"/>
              </a:lnSpc>
              <a:buFont typeface="Wingdings" panose="05000000000000000000" pitchFamily="2" charset="2"/>
              <a:buChar char="v"/>
            </a:pPr>
            <a:r>
              <a:rPr lang="en-GB" dirty="0">
                <a:cs typeface="Arial" panose="020B0604020202020204" pitchFamily="34" charset="0"/>
              </a:rPr>
              <a:t> </a:t>
            </a:r>
            <a:r>
              <a:rPr lang="en-GB" b="1" dirty="0">
                <a:cs typeface="Arial" panose="020B0604020202020204" pitchFamily="34" charset="0"/>
              </a:rPr>
              <a:t>Record</a:t>
            </a:r>
            <a:r>
              <a:rPr lang="en-GB" dirty="0">
                <a:cs typeface="Arial" panose="020B0604020202020204" pitchFamily="34" charset="0"/>
              </a:rPr>
              <a:t> of all your staff who have been vaccinated </a:t>
            </a:r>
            <a:r>
              <a:rPr lang="en-GB" i="1" dirty="0">
                <a:cs typeface="Arial" panose="020B0604020202020204" pitchFamily="34" charset="0"/>
              </a:rPr>
              <a:t>(first and second dose)</a:t>
            </a:r>
          </a:p>
          <a:p>
            <a:pPr>
              <a:lnSpc>
                <a:spcPct val="120000"/>
              </a:lnSpc>
              <a:buFont typeface="Wingdings" panose="05000000000000000000" pitchFamily="2" charset="2"/>
              <a:buChar char="v"/>
            </a:pPr>
            <a:r>
              <a:rPr lang="en-GB" b="1" dirty="0">
                <a:cs typeface="Arial" panose="020B0604020202020204" pitchFamily="34" charset="0"/>
              </a:rPr>
              <a:t> Report </a:t>
            </a:r>
            <a:r>
              <a:rPr lang="en-GB" dirty="0">
                <a:cs typeface="Arial" panose="020B0604020202020204" pitchFamily="34" charset="0"/>
              </a:rPr>
              <a:t>overall staff uptake at least weekly as directed by your local authority: For example, for care home managers this will be on Capacity Tracker.</a:t>
            </a:r>
          </a:p>
          <a:p>
            <a:pPr>
              <a:lnSpc>
                <a:spcPct val="120000"/>
              </a:lnSpc>
              <a:buFont typeface="Wingdings" panose="05000000000000000000" pitchFamily="2" charset="2"/>
              <a:buChar char="v"/>
            </a:pPr>
            <a:r>
              <a:rPr lang="en-GB" b="1" dirty="0">
                <a:cs typeface="Arial" panose="020B0604020202020204" pitchFamily="34" charset="0"/>
              </a:rPr>
              <a:t> Remind</a:t>
            </a:r>
            <a:r>
              <a:rPr lang="en-GB" dirty="0">
                <a:cs typeface="Arial" panose="020B0604020202020204" pitchFamily="34" charset="0"/>
              </a:rPr>
              <a:t> Staff to take they are required to take one of the following:</a:t>
            </a:r>
          </a:p>
          <a:p>
            <a:pPr marL="514350" indent="-514350">
              <a:lnSpc>
                <a:spcPct val="120000"/>
              </a:lnSpc>
              <a:buAutoNum type="arabicPeriod"/>
            </a:pPr>
            <a:r>
              <a:rPr lang="en-GB" dirty="0">
                <a:cs typeface="Arial" panose="020B0604020202020204" pitchFamily="34" charset="0"/>
              </a:rPr>
              <a:t>a photographic ID badge to their appointment </a:t>
            </a:r>
          </a:p>
          <a:p>
            <a:pPr marL="514350" indent="-514350">
              <a:lnSpc>
                <a:spcPct val="120000"/>
              </a:lnSpc>
              <a:buAutoNum type="arabicPeriod"/>
            </a:pPr>
            <a:r>
              <a:rPr lang="en-GB" dirty="0">
                <a:cs typeface="Arial" panose="020B0604020202020204" pitchFamily="34" charset="0"/>
              </a:rPr>
              <a:t>a letter confirming their employment in the care sector</a:t>
            </a:r>
          </a:p>
          <a:p>
            <a:pPr marL="514350" indent="-514350">
              <a:lnSpc>
                <a:spcPct val="120000"/>
              </a:lnSpc>
              <a:buAutoNum type="arabicPeriod"/>
            </a:pPr>
            <a:r>
              <a:rPr lang="en-GB" dirty="0">
                <a:cs typeface="Arial" panose="020B0604020202020204" pitchFamily="34" charset="0"/>
              </a:rPr>
              <a:t> a payslip dated within the last three months</a:t>
            </a:r>
          </a:p>
          <a:p>
            <a:pPr marL="0" indent="0">
              <a:lnSpc>
                <a:spcPct val="120000"/>
              </a:lnSpc>
              <a:buNone/>
            </a:pPr>
            <a:endParaRPr lang="en-GB" b="1" i="1" dirty="0">
              <a:cs typeface="Arial" panose="020B0604020202020204" pitchFamily="34" charset="0"/>
            </a:endParaRPr>
          </a:p>
          <a:p>
            <a:pPr marL="0" indent="0">
              <a:lnSpc>
                <a:spcPct val="120000"/>
              </a:lnSpc>
              <a:buNone/>
            </a:pPr>
            <a:r>
              <a:rPr lang="en-GB" b="1" i="1" dirty="0">
                <a:cs typeface="Arial" panose="020B0604020202020204" pitchFamily="34" charset="0"/>
              </a:rPr>
              <a:t>Note: No personal information relating to staff is required/requested by Councils.</a:t>
            </a:r>
          </a:p>
          <a:p>
            <a:pPr marL="0" indent="0">
              <a:buNone/>
            </a:pPr>
            <a:endParaRPr lang="en-GB" dirty="0">
              <a:latin typeface="+mj-lt"/>
            </a:endParaRPr>
          </a:p>
        </p:txBody>
      </p:sp>
      <p:pic>
        <p:nvPicPr>
          <p:cNvPr id="5" name="Picture 4"/>
          <p:cNvPicPr>
            <a:picLocks noChangeAspect="1"/>
          </p:cNvPicPr>
          <p:nvPr/>
        </p:nvPicPr>
        <p:blipFill>
          <a:blip r:embed="rId3"/>
          <a:stretch>
            <a:fillRect/>
          </a:stretch>
        </p:blipFill>
        <p:spPr>
          <a:xfrm>
            <a:off x="326043" y="112212"/>
            <a:ext cx="11552921" cy="752975"/>
          </a:xfrm>
          <a:prstGeom prst="rect">
            <a:avLst/>
          </a:prstGeom>
        </p:spPr>
      </p:pic>
    </p:spTree>
    <p:extLst>
      <p:ext uri="{BB962C8B-B14F-4D97-AF65-F5344CB8AC3E}">
        <p14:creationId xmlns:p14="http://schemas.microsoft.com/office/powerpoint/2010/main" val="104840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08865"/>
            <a:ext cx="10515600" cy="944563"/>
          </a:xfrm>
        </p:spPr>
        <p:txBody>
          <a:bodyPr>
            <a:normAutofit/>
          </a:bodyPr>
          <a:lstStyle/>
          <a:p>
            <a:r>
              <a:rPr lang="en-GB" sz="3200" b="1" dirty="0">
                <a:cs typeface="Arial" panose="020B0604020202020204" pitchFamily="34" charset="0"/>
              </a:rPr>
              <a:t>Key contacts:</a:t>
            </a:r>
          </a:p>
        </p:txBody>
      </p:sp>
      <p:sp>
        <p:nvSpPr>
          <p:cNvPr id="3" name="Content Placeholder 2"/>
          <p:cNvSpPr>
            <a:spLocks noGrp="1"/>
          </p:cNvSpPr>
          <p:nvPr>
            <p:ph idx="1"/>
          </p:nvPr>
        </p:nvSpPr>
        <p:spPr>
          <a:xfrm>
            <a:off x="178800" y="1535089"/>
            <a:ext cx="11555032" cy="2150646"/>
          </a:xfrm>
        </p:spPr>
        <p:txBody>
          <a:bodyPr>
            <a:noAutofit/>
          </a:bodyPr>
          <a:lstStyle/>
          <a:p>
            <a:pPr marL="0" indent="0">
              <a:buNone/>
            </a:pPr>
            <a:endParaRPr lang="en-GB" sz="2400" dirty="0">
              <a:cs typeface="Arial" panose="020B0604020202020204" pitchFamily="34" charset="0"/>
            </a:endParaRPr>
          </a:p>
          <a:p>
            <a:pPr marL="0" indent="0">
              <a:buNone/>
            </a:pPr>
            <a:endParaRPr lang="en-GB" sz="2400" dirty="0">
              <a:cs typeface="Arial" panose="020B0604020202020204" pitchFamily="34" charset="0"/>
            </a:endParaRPr>
          </a:p>
          <a:p>
            <a:pPr marL="0" indent="0">
              <a:buNone/>
            </a:pPr>
            <a:endParaRPr lang="en-GB" sz="2000" b="1" dirty="0">
              <a:cs typeface="Arial" panose="020B0604020202020204" pitchFamily="34" charset="0"/>
            </a:endParaRPr>
          </a:p>
          <a:p>
            <a:pPr marL="0" indent="0">
              <a:buNone/>
            </a:pPr>
            <a:r>
              <a:rPr lang="en-GB" sz="2000" b="1" dirty="0">
                <a:cs typeface="Arial" panose="020B0604020202020204" pitchFamily="34" charset="0"/>
              </a:rPr>
              <a:t>As examples, Councils have helped providers set up informal non-judgemental vaccination “</a:t>
            </a:r>
            <a:r>
              <a:rPr lang="en-GB" sz="2000" b="1" dirty="0" err="1">
                <a:cs typeface="Arial" panose="020B0604020202020204" pitchFamily="34" charset="0"/>
              </a:rPr>
              <a:t>coronachats</a:t>
            </a:r>
            <a:r>
              <a:rPr lang="en-GB" sz="2000" b="1" dirty="0">
                <a:cs typeface="Arial" panose="020B0604020202020204" pitchFamily="34" charset="0"/>
              </a:rPr>
              <a:t>” for groups of staff, whilst we’ve also supported staff that have concerns around health conditions to access 1-1 advice from a clinician, </a:t>
            </a:r>
          </a:p>
          <a:p>
            <a:pPr marL="0" indent="0">
              <a:buNone/>
            </a:pPr>
            <a:endParaRPr lang="en-GB" sz="2000" dirty="0">
              <a:cs typeface="Arial" panose="020B0604020202020204" pitchFamily="34" charset="0"/>
            </a:endParaRPr>
          </a:p>
          <a:p>
            <a:pPr marL="0" indent="0">
              <a:buNone/>
            </a:pPr>
            <a:r>
              <a:rPr lang="en-GB" sz="2400" dirty="0">
                <a:cs typeface="Arial" panose="020B0604020202020204" pitchFamily="34" charset="0"/>
              </a:rPr>
              <a:t>We’d also love to hear from care providers about other examples of good practice that have helped increase uptake that we can share and celebrate. </a:t>
            </a:r>
          </a:p>
        </p:txBody>
      </p:sp>
      <p:pic>
        <p:nvPicPr>
          <p:cNvPr id="5" name="Picture 4"/>
          <p:cNvPicPr>
            <a:picLocks noChangeAspect="1"/>
          </p:cNvPicPr>
          <p:nvPr/>
        </p:nvPicPr>
        <p:blipFill>
          <a:blip r:embed="rId3"/>
          <a:stretch>
            <a:fillRect/>
          </a:stretch>
        </p:blipFill>
        <p:spPr>
          <a:xfrm>
            <a:off x="326043" y="84077"/>
            <a:ext cx="11552921" cy="70788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91579076"/>
              </p:ext>
            </p:extLst>
          </p:nvPr>
        </p:nvGraphicFramePr>
        <p:xfrm>
          <a:off x="191805" y="4993975"/>
          <a:ext cx="11821395" cy="1155160"/>
        </p:xfrm>
        <a:graphic>
          <a:graphicData uri="http://schemas.openxmlformats.org/drawingml/2006/table">
            <a:tbl>
              <a:tblPr firstRow="1" bandRow="1">
                <a:tableStyleId>{5C22544A-7EE6-4342-B048-85BDC9FD1C3A}</a:tableStyleId>
              </a:tblPr>
              <a:tblGrid>
                <a:gridCol w="2364279">
                  <a:extLst>
                    <a:ext uri="{9D8B030D-6E8A-4147-A177-3AD203B41FA5}">
                      <a16:colId xmlns:a16="http://schemas.microsoft.com/office/drawing/2014/main" val="2822846321"/>
                    </a:ext>
                  </a:extLst>
                </a:gridCol>
                <a:gridCol w="2364279">
                  <a:extLst>
                    <a:ext uri="{9D8B030D-6E8A-4147-A177-3AD203B41FA5}">
                      <a16:colId xmlns:a16="http://schemas.microsoft.com/office/drawing/2014/main" val="814437479"/>
                    </a:ext>
                  </a:extLst>
                </a:gridCol>
                <a:gridCol w="2364279">
                  <a:extLst>
                    <a:ext uri="{9D8B030D-6E8A-4147-A177-3AD203B41FA5}">
                      <a16:colId xmlns:a16="http://schemas.microsoft.com/office/drawing/2014/main" val="3943657487"/>
                    </a:ext>
                  </a:extLst>
                </a:gridCol>
                <a:gridCol w="2364279">
                  <a:extLst>
                    <a:ext uri="{9D8B030D-6E8A-4147-A177-3AD203B41FA5}">
                      <a16:colId xmlns:a16="http://schemas.microsoft.com/office/drawing/2014/main" val="500560894"/>
                    </a:ext>
                  </a:extLst>
                </a:gridCol>
                <a:gridCol w="2364279">
                  <a:extLst>
                    <a:ext uri="{9D8B030D-6E8A-4147-A177-3AD203B41FA5}">
                      <a16:colId xmlns:a16="http://schemas.microsoft.com/office/drawing/2014/main" val="163902208"/>
                    </a:ext>
                  </a:extLst>
                </a:gridCol>
              </a:tblGrid>
              <a:tr h="515080">
                <a:tc>
                  <a:txBody>
                    <a:bodyPr/>
                    <a:lstStyle/>
                    <a:p>
                      <a:r>
                        <a:rPr lang="en-GB" dirty="0"/>
                        <a:t>Barnet</a:t>
                      </a:r>
                    </a:p>
                  </a:txBody>
                  <a:tcPr/>
                </a:tc>
                <a:tc>
                  <a:txBody>
                    <a:bodyPr/>
                    <a:lstStyle/>
                    <a:p>
                      <a:r>
                        <a:rPr lang="en-GB" dirty="0"/>
                        <a:t>Camden</a:t>
                      </a:r>
                    </a:p>
                  </a:txBody>
                  <a:tcPr/>
                </a:tc>
                <a:tc>
                  <a:txBody>
                    <a:bodyPr/>
                    <a:lstStyle/>
                    <a:p>
                      <a:r>
                        <a:rPr lang="en-GB" dirty="0"/>
                        <a:t>Enfield</a:t>
                      </a:r>
                    </a:p>
                  </a:txBody>
                  <a:tcPr/>
                </a:tc>
                <a:tc>
                  <a:txBody>
                    <a:bodyPr/>
                    <a:lstStyle/>
                    <a:p>
                      <a:r>
                        <a:rPr lang="en-GB" dirty="0"/>
                        <a:t>Haringey</a:t>
                      </a:r>
                    </a:p>
                  </a:txBody>
                  <a:tcPr/>
                </a:tc>
                <a:tc>
                  <a:txBody>
                    <a:bodyPr/>
                    <a:lstStyle/>
                    <a:p>
                      <a:r>
                        <a:rPr lang="en-GB" dirty="0"/>
                        <a:t>Islington</a:t>
                      </a:r>
                    </a:p>
                  </a:txBody>
                  <a:tcPr/>
                </a:tc>
                <a:extLst>
                  <a:ext uri="{0D108BD9-81ED-4DB2-BD59-A6C34878D82A}">
                    <a16:rowId xmlns:a16="http://schemas.microsoft.com/office/drawing/2014/main" val="3987812572"/>
                  </a:ext>
                </a:extLst>
              </a:tr>
              <a:tr h="635031">
                <a:tc>
                  <a:txBody>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Carequality@barnet.gov.uk</a:t>
                      </a:r>
                      <a:endParaRPr lang="en-GB" sz="1800" dirty="0"/>
                    </a:p>
                  </a:txBody>
                  <a:tcPr/>
                </a:tc>
                <a:tc>
                  <a:txBody>
                    <a:bodyPr/>
                    <a:lstStyle/>
                    <a:p>
                      <a:r>
                        <a:rPr lang="en-GB" sz="1800" dirty="0">
                          <a:hlinkClick r:id="rId5"/>
                        </a:rPr>
                        <a:t>socialcarevaccinationinfo@camden.gov.uk</a:t>
                      </a:r>
                      <a:r>
                        <a:rPr lang="en-GB" sz="1800" dirty="0"/>
                        <a:t> </a:t>
                      </a:r>
                    </a:p>
                  </a:txBody>
                  <a:tcPr/>
                </a:tc>
                <a:tc>
                  <a:txBody>
                    <a:bodyPr/>
                    <a:lstStyle/>
                    <a:p>
                      <a:r>
                        <a:rPr lang="en-GB" sz="1800" dirty="0">
                          <a:hlinkClick r:id="rId6"/>
                        </a:rPr>
                        <a:t>Des.odonoguhe@enfield.gov.uk</a:t>
                      </a:r>
                      <a:endParaRPr lang="en-GB" sz="1800" dirty="0"/>
                    </a:p>
                  </a:txBody>
                  <a:tcPr/>
                </a:tc>
                <a:tc>
                  <a:txBody>
                    <a:bodyPr/>
                    <a:lstStyle/>
                    <a:p>
                      <a:r>
                        <a:rPr lang="en-US" sz="1800" u="sng" kern="1200" dirty="0">
                          <a:solidFill>
                            <a:schemeClr val="dk1"/>
                          </a:solidFill>
                          <a:effectLst/>
                          <a:latin typeface="+mn-lt"/>
                          <a:ea typeface="+mn-ea"/>
                          <a:cs typeface="+mn-cs"/>
                          <a:hlinkClick r:id="rId7"/>
                        </a:rPr>
                        <a:t>Sujesh.Sundarraj@haringey.gov.uk</a:t>
                      </a:r>
                      <a:endParaRPr lang="en-GB" sz="1800" dirty="0"/>
                    </a:p>
                  </a:txBody>
                  <a:tcPr/>
                </a:tc>
                <a:tc>
                  <a:txBody>
                    <a:bodyPr/>
                    <a:lstStyle/>
                    <a:p>
                      <a:r>
                        <a:rPr lang="en-GB" sz="1800" dirty="0">
                          <a:hlinkClick r:id="rId8"/>
                        </a:rPr>
                        <a:t>Russell.Jones@islington.gov.uk</a:t>
                      </a:r>
                      <a:r>
                        <a:rPr lang="en-GB" sz="1800" baseline="0" dirty="0"/>
                        <a:t> </a:t>
                      </a:r>
                      <a:endParaRPr lang="en-GB" sz="1800" dirty="0"/>
                    </a:p>
                  </a:txBody>
                  <a:tcPr/>
                </a:tc>
                <a:extLst>
                  <a:ext uri="{0D108BD9-81ED-4DB2-BD59-A6C34878D82A}">
                    <a16:rowId xmlns:a16="http://schemas.microsoft.com/office/drawing/2014/main" val="4033335816"/>
                  </a:ext>
                </a:extLst>
              </a:tr>
            </a:tbl>
          </a:graphicData>
        </a:graphic>
      </p:graphicFrame>
      <p:sp>
        <p:nvSpPr>
          <p:cNvPr id="6" name="TextBox 5"/>
          <p:cNvSpPr txBox="1"/>
          <p:nvPr/>
        </p:nvSpPr>
        <p:spPr>
          <a:xfrm>
            <a:off x="178800" y="1517266"/>
            <a:ext cx="11543332" cy="830997"/>
          </a:xfrm>
          <a:prstGeom prst="rect">
            <a:avLst/>
          </a:prstGeom>
          <a:noFill/>
        </p:spPr>
        <p:txBody>
          <a:bodyPr wrap="square" rtlCol="0">
            <a:spAutoFit/>
          </a:bodyPr>
          <a:lstStyle/>
          <a:p>
            <a:r>
              <a:rPr lang="en-GB" sz="2400" dirty="0"/>
              <a:t>If you have questions about any aspect of the vaccination programme or support with resources please get in touch with your local Council lead</a:t>
            </a:r>
          </a:p>
        </p:txBody>
      </p:sp>
    </p:spTree>
    <p:extLst>
      <p:ext uri="{BB962C8B-B14F-4D97-AF65-F5344CB8AC3E}">
        <p14:creationId xmlns:p14="http://schemas.microsoft.com/office/powerpoint/2010/main" val="284595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914784"/>
            <a:ext cx="11741025" cy="875762"/>
          </a:xfrm>
        </p:spPr>
        <p:txBody>
          <a:bodyPr>
            <a:normAutofit/>
          </a:bodyPr>
          <a:lstStyle/>
          <a:p>
            <a:r>
              <a:rPr lang="en-GB" sz="2000" dirty="0">
                <a:latin typeface="Arial" panose="020B0604020202020204" pitchFamily="34" charset="0"/>
                <a:cs typeface="Arial" panose="020B0604020202020204" pitchFamily="34" charset="0"/>
              </a:rPr>
              <a:t>Staff In adult social care in NCL having the vaccine – more on </a:t>
            </a:r>
            <a:r>
              <a:rPr lang="en-GB" sz="2000" dirty="0">
                <a:latin typeface="Arial" panose="020B0604020202020204" pitchFamily="34" charset="0"/>
                <a:cs typeface="Arial" panose="020B0604020202020204" pitchFamily="34" charset="0"/>
                <a:hlinkClick r:id="rId3"/>
              </a:rPr>
              <a:t>https://www.proudtocarenorthlondon.org.uk/vaccinations-gallery</a:t>
            </a:r>
            <a:r>
              <a:rPr lang="en-GB" sz="2000" dirty="0">
                <a:latin typeface="Arial" panose="020B0604020202020204" pitchFamily="34" charset="0"/>
                <a:cs typeface="Arial" panose="020B0604020202020204" pitchFamily="34" charset="0"/>
              </a:rPr>
              <a:t> </a:t>
            </a: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96317" y="2015154"/>
            <a:ext cx="3634518" cy="469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165" y="1872397"/>
            <a:ext cx="3634518"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560" y="1996755"/>
            <a:ext cx="3219885" cy="211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056" y="4320737"/>
            <a:ext cx="3219886" cy="23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164" y="4364073"/>
            <a:ext cx="3717800" cy="224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9"/>
          <a:stretch>
            <a:fillRect/>
          </a:stretch>
        </p:blipFill>
        <p:spPr>
          <a:xfrm>
            <a:off x="283335" y="165303"/>
            <a:ext cx="11552921" cy="883997"/>
          </a:xfrm>
          <a:prstGeom prst="rect">
            <a:avLst/>
          </a:prstGeom>
        </p:spPr>
      </p:pic>
    </p:spTree>
    <p:extLst>
      <p:ext uri="{BB962C8B-B14F-4D97-AF65-F5344CB8AC3E}">
        <p14:creationId xmlns:p14="http://schemas.microsoft.com/office/powerpoint/2010/main" val="294639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a:xfrm>
            <a:off x="174142" y="1302222"/>
            <a:ext cx="12017857" cy="52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0000"/>
                </a:solidFill>
                <a:cs typeface="Arial" panose="020B0604020202020204" pitchFamily="34" charset="0"/>
              </a:rPr>
              <a:t>Please see below a series of links to resources we consider maybe of value to you and your colleagues. If there are any additional credible resources, you wish to recommend for us to review/share please do not hesitate to contact us. </a:t>
            </a:r>
          </a:p>
          <a:p>
            <a:pPr marL="457200" indent="-457200">
              <a:lnSpc>
                <a:spcPct val="150000"/>
              </a:lnSpc>
              <a:buFont typeface="+mj-lt"/>
              <a:buAutoNum type="arabicPeriod"/>
            </a:pPr>
            <a:r>
              <a:rPr lang="en-US" sz="1800" dirty="0">
                <a:solidFill>
                  <a:srgbClr val="000000"/>
                </a:solidFill>
                <a:cs typeface="Arial" panose="020B0604020202020204" pitchFamily="34" charset="0"/>
              </a:rPr>
              <a:t>Letter to care homes: </a:t>
            </a:r>
            <a:r>
              <a:rPr lang="en-GB" sz="1800" dirty="0">
                <a:solidFill>
                  <a:srgbClr val="000000"/>
                </a:solidFill>
                <a:cs typeface="Arial" panose="020B0604020202020204" pitchFamily="34" charset="0"/>
                <a:hlinkClick r:id="rId3"/>
              </a:rPr>
              <a:t>https://www.gov.uk/government/publications/covid-19-vaccinations-and-care-homes-programme-launch/covid-19-vaccinations-and-care-homes-programme-launch</a:t>
            </a:r>
            <a:r>
              <a:rPr lang="en-GB" sz="1800" dirty="0">
                <a:solidFill>
                  <a:srgbClr val="000000"/>
                </a:solidFill>
                <a:cs typeface="Arial" panose="020B0604020202020204" pitchFamily="34" charset="0"/>
              </a:rPr>
              <a:t> </a:t>
            </a:r>
            <a:endParaRPr lang="en-US" sz="1800" dirty="0">
              <a:solidFill>
                <a:srgbClr val="000000"/>
              </a:solidFill>
              <a:cs typeface="Arial" panose="020B0604020202020204" pitchFamily="34" charset="0"/>
            </a:endParaRPr>
          </a:p>
          <a:p>
            <a:pPr marL="457200" indent="-457200">
              <a:lnSpc>
                <a:spcPct val="150000"/>
              </a:lnSpc>
              <a:buFont typeface="+mj-lt"/>
              <a:buAutoNum type="arabicPeriod"/>
            </a:pPr>
            <a:r>
              <a:rPr lang="en-US" sz="1800" dirty="0">
                <a:solidFill>
                  <a:srgbClr val="000000"/>
                </a:solidFill>
                <a:cs typeface="Arial" panose="020B0604020202020204" pitchFamily="34" charset="0"/>
              </a:rPr>
              <a:t>PHE COVID-19 vaccination </a:t>
            </a:r>
            <a:r>
              <a:rPr lang="en-US" sz="1800" dirty="0">
                <a:solidFill>
                  <a:srgbClr val="000000"/>
                </a:solidFill>
                <a:cs typeface="Arial" panose="020B0604020202020204" pitchFamily="34" charset="0"/>
                <a:hlinkClick r:id="rId4"/>
              </a:rPr>
              <a:t>patient leaflet</a:t>
            </a:r>
            <a:endParaRPr lang="en-US" sz="1800" dirty="0">
              <a:solidFill>
                <a:srgbClr val="000000"/>
              </a:solidFill>
              <a:cs typeface="Arial" panose="020B0604020202020204" pitchFamily="34" charset="0"/>
            </a:endParaRPr>
          </a:p>
          <a:p>
            <a:pPr marL="457200" indent="-457200">
              <a:lnSpc>
                <a:spcPct val="150000"/>
              </a:lnSpc>
              <a:buFont typeface="+mj-lt"/>
              <a:buAutoNum type="arabicPeriod"/>
            </a:pPr>
            <a:r>
              <a:rPr lang="en-US" sz="1800" dirty="0">
                <a:solidFill>
                  <a:srgbClr val="000000"/>
                </a:solidFill>
                <a:cs typeface="Arial" panose="020B0604020202020204" pitchFamily="34" charset="0"/>
              </a:rPr>
              <a:t>Public Health England COVID-19 vaccine health and social care staff </a:t>
            </a:r>
            <a:r>
              <a:rPr lang="en-GB" sz="1800" u="sng" dirty="0">
                <a:hlinkClick r:id="rId5"/>
              </a:rPr>
              <a:t>https://assets.publishing.service.gov.uk/government/uploads/system/uploads/attachment_data/file/951763/PHE_COVID-19_vaccination_guide_for_social_care_workers_English_v2.pdf</a:t>
            </a:r>
            <a:endParaRPr lang="en-GB" sz="1800" dirty="0"/>
          </a:p>
          <a:p>
            <a:pPr marL="457200" indent="-457200">
              <a:lnSpc>
                <a:spcPct val="150000"/>
              </a:lnSpc>
              <a:buFont typeface="+mj-lt"/>
              <a:buAutoNum type="arabicPeriod"/>
            </a:pPr>
            <a:r>
              <a:rPr lang="en-US" sz="1800" dirty="0">
                <a:solidFill>
                  <a:srgbClr val="000000"/>
                </a:solidFill>
                <a:cs typeface="Arial" panose="020B0604020202020204" pitchFamily="34" charset="0"/>
              </a:rPr>
              <a:t>Leaflet what to expect after your COVID-19 Vaccine</a:t>
            </a:r>
            <a:r>
              <a:rPr lang="en-GB" sz="1800" u="sng" dirty="0">
                <a:hlinkClick r:id="rId6"/>
              </a:rPr>
              <a:t>https://assets.publishing.service.gov.uk/government/uploads/system/uploads/attachment_data/file/951769/PHE_COVID-   19_vaccination_guide_what_to_expect_after_your_vaccination_English_v2.pdf</a:t>
            </a:r>
            <a:endParaRPr lang="en-GB" sz="1800" dirty="0"/>
          </a:p>
          <a:p>
            <a:pPr marL="0" indent="0">
              <a:buNone/>
            </a:pPr>
            <a:endParaRPr lang="en-US" sz="1800" dirty="0">
              <a:solidFill>
                <a:srgbClr val="000000"/>
              </a:solidFill>
              <a:cs typeface="Arial" panose="020B0604020202020204" pitchFamily="34" charset="0"/>
            </a:endParaRPr>
          </a:p>
          <a:p>
            <a:pPr marL="0" indent="0">
              <a:buNone/>
            </a:pPr>
            <a:endParaRPr lang="en-GB" sz="1800" b="1" i="1" dirty="0"/>
          </a:p>
          <a:p>
            <a:pPr marL="457200" indent="-457200">
              <a:buFont typeface="+mj-lt"/>
              <a:buAutoNum type="arabicPeriod"/>
            </a:pPr>
            <a:endParaRPr lang="en-GB" sz="1800" b="1" i="1" dirty="0"/>
          </a:p>
          <a:p>
            <a:pPr marL="457200" indent="-457200">
              <a:buFont typeface="+mj-lt"/>
              <a:buAutoNum type="arabicPeriod"/>
            </a:pPr>
            <a:endParaRPr lang="en-GB" sz="1800" dirty="0">
              <a:solidFill>
                <a:srgbClr val="000000"/>
              </a:solidFill>
              <a:cs typeface="Arial" panose="020B0604020202020204" pitchFamily="34" charset="0"/>
            </a:endParaRPr>
          </a:p>
          <a:p>
            <a:pPr marL="457200" indent="-457200">
              <a:buFont typeface="+mj-lt"/>
              <a:buAutoNum type="arabicPeriod"/>
            </a:pPr>
            <a:endParaRPr lang="en-GB" sz="1800" dirty="0">
              <a:solidFill>
                <a:srgbClr val="000000"/>
              </a:solidFill>
              <a:cs typeface="Arial" panose="020B0604020202020204" pitchFamily="34" charset="0"/>
            </a:endParaRPr>
          </a:p>
          <a:p>
            <a:endParaRPr lang="en-GB" sz="1800" dirty="0"/>
          </a:p>
        </p:txBody>
      </p:sp>
      <p:sp>
        <p:nvSpPr>
          <p:cNvPr id="5" name="TextBox 4"/>
          <p:cNvSpPr txBox="1"/>
          <p:nvPr/>
        </p:nvSpPr>
        <p:spPr>
          <a:xfrm>
            <a:off x="174142" y="679489"/>
            <a:ext cx="8511220" cy="646331"/>
          </a:xfrm>
          <a:prstGeom prst="rect">
            <a:avLst/>
          </a:prstGeom>
          <a:noFill/>
        </p:spPr>
        <p:txBody>
          <a:bodyPr wrap="square" rtlCol="0">
            <a:spAutoFit/>
          </a:bodyPr>
          <a:lstStyle/>
          <a:p>
            <a:r>
              <a:rPr lang="en-GB" sz="3600" b="1" dirty="0">
                <a:latin typeface="+mj-lt"/>
                <a:cs typeface="Arial" panose="020B0604020202020204" pitchFamily="34" charset="0"/>
              </a:rPr>
              <a:t>Additional Resources</a:t>
            </a:r>
            <a:endParaRPr lang="en-GB" sz="3600" b="1" dirty="0">
              <a:latin typeface="+mj-lt"/>
            </a:endParaRPr>
          </a:p>
        </p:txBody>
      </p:sp>
      <p:pic>
        <p:nvPicPr>
          <p:cNvPr id="6" name="Picture 5"/>
          <p:cNvPicPr>
            <a:picLocks noChangeAspect="1"/>
          </p:cNvPicPr>
          <p:nvPr/>
        </p:nvPicPr>
        <p:blipFill>
          <a:blip r:embed="rId7"/>
          <a:stretch>
            <a:fillRect/>
          </a:stretch>
        </p:blipFill>
        <p:spPr>
          <a:xfrm>
            <a:off x="319539" y="171450"/>
            <a:ext cx="11552921" cy="508039"/>
          </a:xfrm>
          <a:prstGeom prst="rect">
            <a:avLst/>
          </a:prstGeom>
        </p:spPr>
      </p:pic>
    </p:spTree>
    <p:extLst>
      <p:ext uri="{BB962C8B-B14F-4D97-AF65-F5344CB8AC3E}">
        <p14:creationId xmlns:p14="http://schemas.microsoft.com/office/powerpoint/2010/main" val="268875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1F13E94-8BBF-47C8-86E7-0566E2A88FDC}"/>
              </a:ext>
            </a:extLst>
          </p:cNvPr>
          <p:cNvSpPr txBox="1"/>
          <p:nvPr/>
        </p:nvSpPr>
        <p:spPr>
          <a:xfrm>
            <a:off x="374816" y="1235168"/>
            <a:ext cx="10905066" cy="79754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mj-lt"/>
                <a:ea typeface="+mj-ea"/>
                <a:cs typeface="+mj-cs"/>
              </a:rPr>
              <a:t>Purpose of the Managers Toolkit</a:t>
            </a:r>
          </a:p>
          <a:p>
            <a:pPr>
              <a:lnSpc>
                <a:spcPct val="90000"/>
              </a:lnSpc>
              <a:spcBef>
                <a:spcPct val="0"/>
              </a:spcBef>
              <a:spcAft>
                <a:spcPts val="600"/>
              </a:spcAft>
            </a:pPr>
            <a:endParaRPr lang="en-US" sz="3600" kern="1200" dirty="0">
              <a:solidFill>
                <a:schemeClr val="tx1"/>
              </a:solidFill>
              <a:latin typeface="+mj-lt"/>
              <a:ea typeface="+mj-ea"/>
              <a:cs typeface="+mj-cs"/>
            </a:endParaRPr>
          </a:p>
        </p:txBody>
      </p:sp>
      <p:sp>
        <p:nvSpPr>
          <p:cNvPr id="4" name="Content Placeholder 2"/>
          <p:cNvSpPr>
            <a:spLocks noGrp="1"/>
          </p:cNvSpPr>
          <p:nvPr>
            <p:ph idx="1"/>
          </p:nvPr>
        </p:nvSpPr>
        <p:spPr>
          <a:xfrm>
            <a:off x="670705" y="1920871"/>
            <a:ext cx="11146479" cy="4393982"/>
          </a:xfrm>
        </p:spPr>
        <p:txBody>
          <a:bodyPr vert="horz" lIns="91440" tIns="45720" rIns="91440" bIns="45720" rtlCol="0">
            <a:normAutofit/>
          </a:bodyPr>
          <a:lstStyle/>
          <a:p>
            <a:pPr>
              <a:lnSpc>
                <a:spcPct val="150000"/>
              </a:lnSpc>
            </a:pPr>
            <a:r>
              <a:rPr lang="en-US" sz="2000" dirty="0"/>
              <a:t>The covid-19 vaccine programme is the largest vaccination programme the NHS has ever undertaken. </a:t>
            </a:r>
          </a:p>
          <a:p>
            <a:pPr>
              <a:lnSpc>
                <a:spcPct val="150000"/>
              </a:lnSpc>
            </a:pPr>
            <a:r>
              <a:rPr lang="en-US" sz="2000" dirty="0"/>
              <a:t>We want to ensure all care staff have easy access to the vaccine and accurate information to be able to make an informed decision</a:t>
            </a:r>
          </a:p>
          <a:p>
            <a:pPr>
              <a:lnSpc>
                <a:spcPct val="150000"/>
              </a:lnSpc>
            </a:pPr>
            <a:r>
              <a:rPr lang="en-US" sz="2000" dirty="0"/>
              <a:t>The vaccine doesn’t save lives on its own; it is through vaccinating large parts of the population</a:t>
            </a:r>
          </a:p>
          <a:p>
            <a:pPr>
              <a:lnSpc>
                <a:spcPct val="150000"/>
              </a:lnSpc>
            </a:pPr>
            <a:r>
              <a:rPr lang="en-US" sz="2000" dirty="0"/>
              <a:t>We know that employers supporting staff is a key factor in promoting uptake</a:t>
            </a:r>
          </a:p>
          <a:p>
            <a:pPr>
              <a:lnSpc>
                <a:spcPct val="150000"/>
              </a:lnSpc>
            </a:pPr>
            <a:r>
              <a:rPr lang="en-US" sz="2000" dirty="0"/>
              <a:t>Managers are key local leaders who have a key role to play and the toolkit aims to set out some guidance, examples and practical tips that will help you increase uptake</a:t>
            </a:r>
            <a:endParaRPr lang="en-US" sz="14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stretch>
            <a:fillRect/>
          </a:stretch>
        </p:blipFill>
        <p:spPr>
          <a:xfrm>
            <a:off x="507030" y="109698"/>
            <a:ext cx="10640639" cy="733941"/>
          </a:xfrm>
          <a:prstGeom prst="rect">
            <a:avLst/>
          </a:prstGeom>
        </p:spPr>
      </p:pic>
      <p:grpSp>
        <p:nvGrpSpPr>
          <p:cNvPr id="3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6854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E7CDD-5314-46D4-9387-109B4D054294}"/>
              </a:ext>
            </a:extLst>
          </p:cNvPr>
          <p:cNvPicPr>
            <a:picLocks noChangeAspect="1"/>
          </p:cNvPicPr>
          <p:nvPr/>
        </p:nvPicPr>
        <p:blipFill>
          <a:blip r:embed="rId2"/>
          <a:stretch>
            <a:fillRect/>
          </a:stretch>
        </p:blipFill>
        <p:spPr>
          <a:xfrm>
            <a:off x="326043" y="187112"/>
            <a:ext cx="11552921" cy="663527"/>
          </a:xfrm>
          <a:prstGeom prst="rect">
            <a:avLst/>
          </a:prstGeom>
        </p:spPr>
      </p:pic>
      <p:sp>
        <p:nvSpPr>
          <p:cNvPr id="3" name="TextBox 2">
            <a:extLst>
              <a:ext uri="{FF2B5EF4-FFF2-40B4-BE49-F238E27FC236}">
                <a16:creationId xmlns:a16="http://schemas.microsoft.com/office/drawing/2014/main" id="{834D110E-7CE4-4C55-A346-109F247356C1}"/>
              </a:ext>
            </a:extLst>
          </p:cNvPr>
          <p:cNvSpPr txBox="1"/>
          <p:nvPr/>
        </p:nvSpPr>
        <p:spPr>
          <a:xfrm>
            <a:off x="326043" y="850639"/>
            <a:ext cx="8511220" cy="646331"/>
          </a:xfrm>
          <a:prstGeom prst="rect">
            <a:avLst/>
          </a:prstGeom>
          <a:noFill/>
        </p:spPr>
        <p:txBody>
          <a:bodyPr wrap="square" rtlCol="0">
            <a:spAutoFit/>
          </a:bodyPr>
          <a:lstStyle/>
          <a:p>
            <a:r>
              <a:rPr lang="en-GB" sz="3600" b="1" dirty="0">
                <a:latin typeface="+mj-lt"/>
                <a:cs typeface="Arial" panose="020B0604020202020204" pitchFamily="34" charset="0"/>
              </a:rPr>
              <a:t>Resources</a:t>
            </a:r>
            <a:endParaRPr lang="en-GB" sz="3600" b="1" dirty="0">
              <a:latin typeface="+mj-lt"/>
            </a:endParaRPr>
          </a:p>
        </p:txBody>
      </p:sp>
      <p:sp>
        <p:nvSpPr>
          <p:cNvPr id="5" name="TextBox 4">
            <a:extLst>
              <a:ext uri="{FF2B5EF4-FFF2-40B4-BE49-F238E27FC236}">
                <a16:creationId xmlns:a16="http://schemas.microsoft.com/office/drawing/2014/main" id="{BA4DF1AF-104A-4281-B50C-40E493B19C37}"/>
              </a:ext>
            </a:extLst>
          </p:cNvPr>
          <p:cNvSpPr txBox="1"/>
          <p:nvPr/>
        </p:nvSpPr>
        <p:spPr>
          <a:xfrm>
            <a:off x="386093" y="1534896"/>
            <a:ext cx="11432820" cy="5355312"/>
          </a:xfrm>
          <a:prstGeom prst="rect">
            <a:avLst/>
          </a:prstGeom>
          <a:noFill/>
        </p:spPr>
        <p:txBody>
          <a:bodyPr wrap="square" rtlCol="0">
            <a:spAutoFit/>
          </a:bodyPr>
          <a:lstStyle/>
          <a:p>
            <a:pPr marL="457200" indent="-457200">
              <a:lnSpc>
                <a:spcPct val="150000"/>
              </a:lnSpc>
              <a:buFont typeface="+mj-lt"/>
              <a:buAutoNum type="arabicPeriod" startAt="5"/>
            </a:pPr>
            <a:r>
              <a:rPr lang="en-US" dirty="0">
                <a:solidFill>
                  <a:srgbClr val="000000"/>
                </a:solidFill>
                <a:cs typeface="Arial" panose="020B0604020202020204" pitchFamily="34" charset="0"/>
              </a:rPr>
              <a:t>Pfizer vaccine </a:t>
            </a:r>
            <a:r>
              <a:rPr lang="en-US" dirty="0">
                <a:solidFill>
                  <a:srgbClr val="000000"/>
                </a:solidFill>
                <a:cs typeface="Arial" panose="020B0604020202020204" pitchFamily="34" charset="0"/>
                <a:hlinkClick r:id="rId3"/>
              </a:rPr>
              <a:t>patient information leaflet</a:t>
            </a:r>
            <a:endParaRPr lang="en-GB" u="sng" dirty="0">
              <a:hlinkClick r:id="rId4"/>
            </a:endParaRPr>
          </a:p>
          <a:p>
            <a:pPr marL="457200" indent="-457200">
              <a:lnSpc>
                <a:spcPct val="150000"/>
              </a:lnSpc>
              <a:buFont typeface="+mj-lt"/>
              <a:buAutoNum type="arabicPeriod" startAt="5"/>
            </a:pPr>
            <a:r>
              <a:rPr lang="en-GB" u="sng" dirty="0">
                <a:hlinkClick r:id="rId4"/>
              </a:rPr>
              <a:t>https://www.healthpublications.gov.uk/ViewArticle.html?sp=Swhattoexpectaftermycovidvaccinationleaflet8pdla5</a:t>
            </a:r>
            <a:endParaRPr lang="en-GB" dirty="0"/>
          </a:p>
          <a:p>
            <a:pPr marL="457200" indent="-457200">
              <a:lnSpc>
                <a:spcPct val="150000"/>
              </a:lnSpc>
              <a:buFont typeface="+mj-lt"/>
              <a:buAutoNum type="arabicPeriod" startAt="5"/>
            </a:pPr>
            <a:r>
              <a:rPr lang="en-US" dirty="0">
                <a:solidFill>
                  <a:srgbClr val="000000"/>
                </a:solidFill>
                <a:cs typeface="Arial" panose="020B0604020202020204" pitchFamily="34" charset="0"/>
              </a:rPr>
              <a:t>Leaflet what to expect after your COVID-19 Vaccine</a:t>
            </a:r>
            <a:r>
              <a:rPr lang="en-GB" u="sng" dirty="0">
                <a:hlinkClick r:id="rId5"/>
              </a:rPr>
              <a:t>https://assets.publishing.service.gov.uk/government/uploads/system/uploads/attachment_data/file/951769/PHE_COVID-   19_vaccination_guide_what_to_expect_after_your_vaccination_English_v2.pdf</a:t>
            </a:r>
            <a:endParaRPr lang="en-GB" dirty="0"/>
          </a:p>
          <a:p>
            <a:pPr marL="457200" indent="-457200">
              <a:lnSpc>
                <a:spcPct val="150000"/>
              </a:lnSpc>
              <a:buFont typeface="+mj-lt"/>
              <a:buAutoNum type="arabicPeriod" startAt="5"/>
            </a:pPr>
            <a:r>
              <a:rPr lang="en-GB" u="sng" dirty="0">
                <a:hlinkClick r:id="rId4"/>
              </a:rPr>
              <a:t>https://www.healthpublications.gov.uk/ViewArticle.html?sp=Swhattoexpectaftermycovidvaccinationleaflet8pdla5</a:t>
            </a:r>
            <a:endParaRPr lang="en-GB" dirty="0"/>
          </a:p>
          <a:p>
            <a:pPr marL="457200" indent="-457200">
              <a:lnSpc>
                <a:spcPct val="150000"/>
              </a:lnSpc>
              <a:buFont typeface="+mj-lt"/>
              <a:buAutoNum type="arabicPeriod" startAt="5"/>
            </a:pPr>
            <a:r>
              <a:rPr lang="en-US" dirty="0">
                <a:solidFill>
                  <a:srgbClr val="000000"/>
                </a:solidFill>
                <a:cs typeface="Arial" panose="020B0604020202020204" pitchFamily="34" charset="0"/>
              </a:rPr>
              <a:t>Pfizer vaccine </a:t>
            </a:r>
            <a:r>
              <a:rPr lang="en-US" dirty="0">
                <a:solidFill>
                  <a:srgbClr val="000000"/>
                </a:solidFill>
                <a:cs typeface="Arial" panose="020B0604020202020204" pitchFamily="34" charset="0"/>
                <a:hlinkClick r:id="rId3"/>
              </a:rPr>
              <a:t>patient information leaflet</a:t>
            </a:r>
            <a:endParaRPr lang="en-US" dirty="0">
              <a:solidFill>
                <a:srgbClr val="000000"/>
              </a:solidFill>
              <a:cs typeface="Arial" panose="020B0604020202020204" pitchFamily="34" charset="0"/>
            </a:endParaRPr>
          </a:p>
          <a:p>
            <a:pPr marL="457200" indent="-457200">
              <a:lnSpc>
                <a:spcPct val="150000"/>
              </a:lnSpc>
              <a:buFont typeface="+mj-lt"/>
              <a:buAutoNum type="arabicPeriod" startAt="7"/>
            </a:pPr>
            <a:r>
              <a:rPr lang="en-US" dirty="0">
                <a:solidFill>
                  <a:srgbClr val="000000"/>
                </a:solidFill>
                <a:cs typeface="Arial" panose="020B0604020202020204" pitchFamily="34" charset="0"/>
              </a:rPr>
              <a:t>Consent </a:t>
            </a:r>
            <a:r>
              <a:rPr lang="en-US" dirty="0">
                <a:solidFill>
                  <a:srgbClr val="000000"/>
                </a:solidFill>
                <a:cs typeface="Arial" panose="020B0604020202020204" pitchFamily="34" charset="0"/>
                <a:hlinkClick r:id="rId6"/>
              </a:rPr>
              <a:t>forms and letters </a:t>
            </a:r>
            <a:r>
              <a:rPr lang="en-US" dirty="0">
                <a:solidFill>
                  <a:srgbClr val="000000"/>
                </a:solidFill>
                <a:cs typeface="Arial" panose="020B0604020202020204" pitchFamily="34" charset="0"/>
              </a:rPr>
              <a:t>– residents with capacity, Power of Attorney and best interest decisions</a:t>
            </a:r>
          </a:p>
          <a:p>
            <a:pPr marL="457200" indent="-457200">
              <a:lnSpc>
                <a:spcPct val="150000"/>
              </a:lnSpc>
              <a:buFont typeface="+mj-lt"/>
              <a:buAutoNum type="arabicPeriod" startAt="7"/>
            </a:pPr>
            <a:r>
              <a:rPr lang="en-US" dirty="0">
                <a:solidFill>
                  <a:srgbClr val="000000"/>
                </a:solidFill>
                <a:cs typeface="Arial" panose="020B0604020202020204" pitchFamily="34" charset="0"/>
              </a:rPr>
              <a:t>General vaccine fact sheets, which can be downloaded </a:t>
            </a:r>
            <a:r>
              <a:rPr lang="en-US" u="sng" dirty="0">
                <a:solidFill>
                  <a:srgbClr val="000000"/>
                </a:solidFill>
                <a:cs typeface="Arial" panose="020B0604020202020204" pitchFamily="34" charset="0"/>
                <a:hlinkClick r:id="rId7"/>
              </a:rPr>
              <a:t>here</a:t>
            </a:r>
            <a:endParaRPr lang="en-US" u="sng" dirty="0">
              <a:solidFill>
                <a:srgbClr val="000000"/>
              </a:solidFill>
              <a:cs typeface="Arial" panose="020B0604020202020204" pitchFamily="34" charset="0"/>
            </a:endParaRPr>
          </a:p>
          <a:p>
            <a:pPr marL="457200" indent="-457200">
              <a:lnSpc>
                <a:spcPct val="150000"/>
              </a:lnSpc>
              <a:buFont typeface="+mj-lt"/>
              <a:buAutoNum type="arabicPeriod" startAt="7"/>
            </a:pPr>
            <a:r>
              <a:rPr lang="en-US" u="sng" dirty="0">
                <a:solidFill>
                  <a:srgbClr val="000000"/>
                </a:solidFill>
                <a:cs typeface="Arial" panose="020B0604020202020204" pitchFamily="34" charset="0"/>
              </a:rPr>
              <a:t>Information covid-19 pregnancy and breast feeding </a:t>
            </a:r>
            <a:r>
              <a:rPr lang="en-GB" u="sng" dirty="0">
                <a:hlinkClick r:id="rId8"/>
              </a:rPr>
              <a:t>https://www.gov.uk/government/publications/covid-19-vaccination-women-of-childbearing-age-currently-pregnant-planning-a-pregnancy-or-breastfeeding</a:t>
            </a:r>
            <a:endParaRPr lang="en-GB" u="sng" dirty="0"/>
          </a:p>
          <a:p>
            <a:pPr marL="457200" indent="-457200">
              <a:lnSpc>
                <a:spcPct val="150000"/>
              </a:lnSpc>
              <a:buFont typeface="+mj-lt"/>
              <a:buAutoNum type="arabicPeriod" startAt="7"/>
            </a:pPr>
            <a:r>
              <a:rPr lang="en-GB" u="sng" dirty="0">
                <a:cs typeface="Arial" panose="020B0604020202020204" pitchFamily="34" charset="0"/>
              </a:rPr>
              <a:t> </a:t>
            </a:r>
            <a:r>
              <a:rPr lang="en-GB" i="1" dirty="0">
                <a:cs typeface="Arial" panose="020B0604020202020204" pitchFamily="34" charset="0"/>
                <a:hlinkClick r:id="rId9"/>
              </a:rPr>
              <a:t>https://www.</a:t>
            </a:r>
            <a:r>
              <a:rPr lang="en-GB" b="1" i="1" dirty="0">
                <a:cs typeface="Arial" panose="020B0604020202020204" pitchFamily="34" charset="0"/>
                <a:hlinkClick r:id="rId9"/>
              </a:rPr>
              <a:t>rcog.org.uk</a:t>
            </a:r>
            <a:r>
              <a:rPr lang="en-GB" b="1" i="1" dirty="0">
                <a:cs typeface="Arial" panose="020B0604020202020204" pitchFamily="34" charset="0"/>
              </a:rPr>
              <a:t>  </a:t>
            </a:r>
          </a:p>
          <a:p>
            <a:endParaRPr lang="en-GB" dirty="0"/>
          </a:p>
        </p:txBody>
      </p:sp>
    </p:spTree>
    <p:extLst>
      <p:ext uri="{BB962C8B-B14F-4D97-AF65-F5344CB8AC3E}">
        <p14:creationId xmlns:p14="http://schemas.microsoft.com/office/powerpoint/2010/main" val="374678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22EC76-ACCE-4501-A1B6-7DC3BEEA7BBE}"/>
              </a:ext>
            </a:extLst>
          </p:cNvPr>
          <p:cNvSpPr/>
          <p:nvPr/>
        </p:nvSpPr>
        <p:spPr>
          <a:xfrm>
            <a:off x="313036" y="1315576"/>
            <a:ext cx="11686706" cy="5450851"/>
          </a:xfrm>
          <a:prstGeom prst="rect">
            <a:avLst/>
          </a:prstGeom>
        </p:spPr>
        <p:txBody>
          <a:bodyPr wrap="square">
            <a:spAutoFit/>
          </a:bodyPr>
          <a:lstStyle/>
          <a:p>
            <a:pPr marL="457200" indent="-457200">
              <a:lnSpc>
                <a:spcPct val="150000"/>
              </a:lnSpc>
              <a:buFont typeface="+mj-lt"/>
              <a:buAutoNum type="arabicPeriod" startAt="11"/>
            </a:pPr>
            <a:r>
              <a:rPr lang="en-GB" i="1" dirty="0">
                <a:cs typeface="Arial" panose="020B0604020202020204" pitchFamily="34" charset="0"/>
                <a:hlinkClick r:id="rId2"/>
              </a:rPr>
              <a:t>www.</a:t>
            </a:r>
            <a:r>
              <a:rPr lang="en-GB" b="1" i="1" dirty="0">
                <a:cs typeface="Arial" panose="020B0604020202020204" pitchFamily="34" charset="0"/>
                <a:hlinkClick r:id="rId2"/>
              </a:rPr>
              <a:t>uktis.org</a:t>
            </a:r>
            <a:endParaRPr lang="en-GB" b="1" i="1" dirty="0">
              <a:cs typeface="Arial" panose="020B0604020202020204" pitchFamily="34" charset="0"/>
            </a:endParaRPr>
          </a:p>
          <a:p>
            <a:pPr marL="457200" indent="-457200">
              <a:lnSpc>
                <a:spcPct val="150000"/>
              </a:lnSpc>
              <a:buFont typeface="+mj-lt"/>
              <a:buAutoNum type="arabicPeriod" startAt="11"/>
            </a:pPr>
            <a:r>
              <a:rPr lang="en-US" dirty="0">
                <a:solidFill>
                  <a:srgbClr val="000000"/>
                </a:solidFill>
                <a:cs typeface="Arial" panose="020B0604020202020204" pitchFamily="34" charset="0"/>
              </a:rPr>
              <a:t>Download a zip file which has short videos (designed for social media) about the JVCI, what vaccines are, and the oxford vaccine </a:t>
            </a:r>
            <a:r>
              <a:rPr lang="en-US" u="sng" dirty="0">
                <a:solidFill>
                  <a:srgbClr val="000000"/>
                </a:solidFill>
                <a:cs typeface="Arial" panose="020B0604020202020204" pitchFamily="34" charset="0"/>
                <a:hlinkClick r:id="rId3"/>
              </a:rPr>
              <a:t>here</a:t>
            </a:r>
            <a:endParaRPr lang="en-GB" dirty="0">
              <a:solidFill>
                <a:srgbClr val="000000"/>
              </a:solidFill>
              <a:cs typeface="Arial" panose="020B0604020202020204" pitchFamily="34" charset="0"/>
            </a:endParaRPr>
          </a:p>
          <a:p>
            <a:pPr marL="457200" indent="-457200">
              <a:lnSpc>
                <a:spcPct val="150000"/>
              </a:lnSpc>
              <a:buFont typeface="+mj-lt"/>
              <a:buAutoNum type="arabicPeriod" startAt="11"/>
            </a:pPr>
            <a:r>
              <a:rPr lang="en-GB" dirty="0">
                <a:solidFill>
                  <a:srgbClr val="000000"/>
                </a:solidFill>
                <a:cs typeface="Arial" panose="020B0604020202020204" pitchFamily="34" charset="0"/>
              </a:rPr>
              <a:t>Video about the Oxford vaccine can be viewed </a:t>
            </a:r>
            <a:r>
              <a:rPr lang="en-GB" u="sng" dirty="0">
                <a:solidFill>
                  <a:srgbClr val="000000"/>
                </a:solidFill>
                <a:cs typeface="Arial" panose="020B0604020202020204" pitchFamily="34" charset="0"/>
                <a:hlinkClick r:id="rId4"/>
              </a:rPr>
              <a:t>here</a:t>
            </a:r>
            <a:r>
              <a:rPr lang="en-GB" dirty="0">
                <a:solidFill>
                  <a:srgbClr val="000000"/>
                </a:solidFill>
                <a:cs typeface="Arial" panose="020B0604020202020204" pitchFamily="34" charset="0"/>
              </a:rPr>
              <a:t> </a:t>
            </a:r>
          </a:p>
          <a:p>
            <a:pPr marL="457200" indent="-457200">
              <a:lnSpc>
                <a:spcPct val="150000"/>
              </a:lnSpc>
              <a:buFont typeface="+mj-lt"/>
              <a:buAutoNum type="arabicPeriod" startAt="11"/>
            </a:pPr>
            <a:r>
              <a:rPr lang="en-GB" dirty="0">
                <a:solidFill>
                  <a:srgbClr val="000000"/>
                </a:solidFill>
                <a:cs typeface="Arial" panose="020B0604020202020204" pitchFamily="34" charset="0"/>
              </a:rPr>
              <a:t>Video on </a:t>
            </a:r>
            <a:r>
              <a:rPr lang="en-GB" dirty="0">
                <a:solidFill>
                  <a:srgbClr val="000000"/>
                </a:solidFill>
                <a:cs typeface="Arial" panose="020B0604020202020204" pitchFamily="34" charset="0"/>
                <a:hlinkClick r:id="rId5"/>
              </a:rPr>
              <a:t>how the vaccine was made so quickly</a:t>
            </a:r>
            <a:endParaRPr lang="en-GB" dirty="0">
              <a:solidFill>
                <a:srgbClr val="000000"/>
              </a:solidFill>
              <a:cs typeface="Arial" panose="020B0604020202020204" pitchFamily="34" charset="0"/>
            </a:endParaRPr>
          </a:p>
          <a:p>
            <a:pPr marL="457200" indent="-457200">
              <a:lnSpc>
                <a:spcPct val="150000"/>
              </a:lnSpc>
              <a:buFont typeface="+mj-lt"/>
              <a:buAutoNum type="arabicPeriod" startAt="11"/>
            </a:pPr>
            <a:r>
              <a:rPr lang="en-GB" dirty="0">
                <a:solidFill>
                  <a:srgbClr val="000000"/>
                </a:solidFill>
                <a:cs typeface="Arial" panose="020B0604020202020204" pitchFamily="34" charset="0"/>
              </a:rPr>
              <a:t>BMJ article regarding evidence for extending dose interval  </a:t>
            </a:r>
            <a:r>
              <a:rPr lang="en-GB" dirty="0">
                <a:solidFill>
                  <a:srgbClr val="000000"/>
                </a:solidFill>
                <a:cs typeface="Arial" panose="020B0604020202020204" pitchFamily="34" charset="0"/>
                <a:hlinkClick r:id="rId6"/>
              </a:rPr>
              <a:t>https://www.bmj.com/content/372/bmj.n18</a:t>
            </a:r>
            <a:endParaRPr lang="en-GB" dirty="0">
              <a:solidFill>
                <a:srgbClr val="000000"/>
              </a:solidFill>
              <a:cs typeface="Arial" panose="020B0604020202020204" pitchFamily="34" charset="0"/>
            </a:endParaRPr>
          </a:p>
          <a:p>
            <a:pPr marL="457200" indent="-457200">
              <a:lnSpc>
                <a:spcPct val="150000"/>
              </a:lnSpc>
              <a:buFont typeface="+mj-lt"/>
              <a:buAutoNum type="arabicPeriod" startAt="11"/>
            </a:pPr>
            <a:r>
              <a:rPr lang="en-GB" i="1" dirty="0">
                <a:cs typeface="Arial" panose="020B0604020202020204" pitchFamily="34" charset="0"/>
                <a:hlinkClick r:id="rId7"/>
              </a:rPr>
              <a:t>Pregnancy and breast feeding </a:t>
            </a:r>
            <a:r>
              <a:rPr lang="en-GB" i="1" dirty="0">
                <a:hlinkClick r:id="rId7"/>
              </a:rPr>
              <a:t>https://www.</a:t>
            </a:r>
            <a:r>
              <a:rPr lang="en-GB" b="1" i="1" dirty="0">
                <a:hlinkClick r:id="rId7"/>
              </a:rPr>
              <a:t>rcog.org.uk</a:t>
            </a:r>
            <a:r>
              <a:rPr lang="en-GB" b="1" i="1" dirty="0"/>
              <a:t>  </a:t>
            </a:r>
            <a:r>
              <a:rPr lang="en-GB" i="1" dirty="0">
                <a:hlinkClick r:id="rId2"/>
              </a:rPr>
              <a:t>www.</a:t>
            </a:r>
            <a:r>
              <a:rPr lang="en-GB" b="1" i="1" dirty="0">
                <a:hlinkClick r:id="rId2"/>
              </a:rPr>
              <a:t>uktis.org</a:t>
            </a:r>
            <a:endParaRPr lang="en-GB" b="1" i="1" dirty="0"/>
          </a:p>
          <a:p>
            <a:pPr marL="457200" indent="-457200">
              <a:lnSpc>
                <a:spcPct val="150000"/>
              </a:lnSpc>
              <a:buFont typeface="+mj-lt"/>
              <a:buAutoNum type="arabicPeriod" startAt="11"/>
            </a:pPr>
            <a:r>
              <a:rPr lang="en-GB" dirty="0">
                <a:solidFill>
                  <a:srgbClr val="000000"/>
                </a:solidFill>
                <a:cs typeface="Arial" panose="020B0604020202020204" pitchFamily="34" charset="0"/>
              </a:rPr>
              <a:t>Barnet Council – Covid Updates </a:t>
            </a:r>
            <a:r>
              <a:rPr lang="en-GB" dirty="0">
                <a:hlinkClick r:id="rId8"/>
              </a:rPr>
              <a:t>COVID-19 vaccine information | Barnet Council</a:t>
            </a:r>
            <a:endParaRPr lang="en-GB" dirty="0"/>
          </a:p>
          <a:p>
            <a:pPr marL="457200" indent="-457200">
              <a:lnSpc>
                <a:spcPct val="150000"/>
              </a:lnSpc>
              <a:buFont typeface="+mj-lt"/>
              <a:buAutoNum type="arabicPeriod" startAt="11"/>
            </a:pPr>
            <a:r>
              <a:rPr lang="en-GB" dirty="0">
                <a:solidFill>
                  <a:srgbClr val="000000"/>
                </a:solidFill>
                <a:cs typeface="Arial" panose="020B0604020202020204" pitchFamily="34" charset="0"/>
              </a:rPr>
              <a:t>Camden Council – Covid Updates </a:t>
            </a:r>
            <a:r>
              <a:rPr lang="en-GB" dirty="0">
                <a:hlinkClick r:id="rId9"/>
              </a:rPr>
              <a:t>Adult social care - Camden Council</a:t>
            </a:r>
            <a:endParaRPr lang="en-GB" dirty="0"/>
          </a:p>
          <a:p>
            <a:pPr marL="457200" indent="-457200">
              <a:lnSpc>
                <a:spcPct val="150000"/>
              </a:lnSpc>
              <a:buFont typeface="+mj-lt"/>
              <a:buAutoNum type="arabicPeriod" startAt="11"/>
            </a:pPr>
            <a:r>
              <a:rPr lang="en-GB" dirty="0">
                <a:solidFill>
                  <a:srgbClr val="000000"/>
                </a:solidFill>
                <a:cs typeface="Arial" panose="020B0604020202020204" pitchFamily="34" charset="0"/>
              </a:rPr>
              <a:t>Enfield Council – Covid Updates </a:t>
            </a:r>
            <a:r>
              <a:rPr lang="en-GB" dirty="0">
                <a:hlinkClick r:id="rId10"/>
              </a:rPr>
              <a:t>Guidance for Social Care and Residential Care settings (enfield.gov.uk)</a:t>
            </a:r>
            <a:endParaRPr lang="en-GB" dirty="0"/>
          </a:p>
          <a:p>
            <a:pPr marL="457200" indent="-457200">
              <a:lnSpc>
                <a:spcPct val="150000"/>
              </a:lnSpc>
              <a:buFont typeface="+mj-lt"/>
              <a:buAutoNum type="arabicPeriod" startAt="11"/>
            </a:pPr>
            <a:r>
              <a:rPr lang="en-GB" dirty="0">
                <a:solidFill>
                  <a:srgbClr val="000000"/>
                </a:solidFill>
                <a:cs typeface="Arial" panose="020B0604020202020204" pitchFamily="34" charset="0"/>
              </a:rPr>
              <a:t>Haringey Council – Covid Updates </a:t>
            </a:r>
            <a:r>
              <a:rPr lang="en-GB" dirty="0">
                <a:hlinkClick r:id="rId11"/>
              </a:rPr>
              <a:t>COVID-19: Latest news, help and support | Haringey Council</a:t>
            </a:r>
            <a:endParaRPr lang="en-GB" dirty="0"/>
          </a:p>
          <a:p>
            <a:pPr marL="457200" indent="-457200">
              <a:lnSpc>
                <a:spcPct val="150000"/>
              </a:lnSpc>
              <a:buFont typeface="+mj-lt"/>
              <a:buAutoNum type="arabicPeriod" startAt="11"/>
            </a:pPr>
            <a:r>
              <a:rPr lang="en-GB" dirty="0">
                <a:solidFill>
                  <a:srgbClr val="000000"/>
                </a:solidFill>
                <a:cs typeface="Arial" panose="020B0604020202020204" pitchFamily="34" charset="0"/>
              </a:rPr>
              <a:t>Islington Council – Covid Updates </a:t>
            </a:r>
            <a:r>
              <a:rPr lang="en-GB" dirty="0">
                <a:hlinkClick r:id="rId12"/>
              </a:rPr>
              <a:t>Covid vaccinations | Islington Council</a:t>
            </a:r>
            <a:endParaRPr lang="en-GB" dirty="0"/>
          </a:p>
          <a:p>
            <a:pPr>
              <a:lnSpc>
                <a:spcPct val="150000"/>
              </a:lnSpc>
            </a:pPr>
            <a:endParaRPr lang="en-GB" dirty="0"/>
          </a:p>
        </p:txBody>
      </p:sp>
      <p:pic>
        <p:nvPicPr>
          <p:cNvPr id="3" name="Picture 2">
            <a:extLst>
              <a:ext uri="{FF2B5EF4-FFF2-40B4-BE49-F238E27FC236}">
                <a16:creationId xmlns:a16="http://schemas.microsoft.com/office/drawing/2014/main" id="{70709319-346F-4B11-9D12-DD1697A4B6DE}"/>
              </a:ext>
            </a:extLst>
          </p:cNvPr>
          <p:cNvPicPr>
            <a:picLocks noChangeAspect="1"/>
          </p:cNvPicPr>
          <p:nvPr/>
        </p:nvPicPr>
        <p:blipFill>
          <a:blip r:embed="rId13"/>
          <a:stretch>
            <a:fillRect/>
          </a:stretch>
        </p:blipFill>
        <p:spPr>
          <a:xfrm>
            <a:off x="313036" y="5718"/>
            <a:ext cx="11552921" cy="663527"/>
          </a:xfrm>
          <a:prstGeom prst="rect">
            <a:avLst/>
          </a:prstGeom>
        </p:spPr>
      </p:pic>
      <p:sp>
        <p:nvSpPr>
          <p:cNvPr id="4" name="TextBox 3">
            <a:extLst>
              <a:ext uri="{FF2B5EF4-FFF2-40B4-BE49-F238E27FC236}">
                <a16:creationId xmlns:a16="http://schemas.microsoft.com/office/drawing/2014/main" id="{998D41E9-9D9A-400B-90FF-DAD004176566}"/>
              </a:ext>
            </a:extLst>
          </p:cNvPr>
          <p:cNvSpPr txBox="1"/>
          <p:nvPr/>
        </p:nvSpPr>
        <p:spPr>
          <a:xfrm>
            <a:off x="313036" y="669245"/>
            <a:ext cx="8511220" cy="646331"/>
          </a:xfrm>
          <a:prstGeom prst="rect">
            <a:avLst/>
          </a:prstGeom>
          <a:noFill/>
        </p:spPr>
        <p:txBody>
          <a:bodyPr wrap="square" rtlCol="0">
            <a:spAutoFit/>
          </a:bodyPr>
          <a:lstStyle/>
          <a:p>
            <a:r>
              <a:rPr lang="en-GB" sz="3600" b="1" dirty="0">
                <a:latin typeface="+mj-lt"/>
                <a:cs typeface="Arial" panose="020B0604020202020204" pitchFamily="34" charset="0"/>
              </a:rPr>
              <a:t>Resources</a:t>
            </a:r>
            <a:endParaRPr lang="en-GB" sz="3600" b="1" dirty="0">
              <a:latin typeface="+mj-lt"/>
            </a:endParaRPr>
          </a:p>
        </p:txBody>
      </p:sp>
    </p:spTree>
    <p:extLst>
      <p:ext uri="{BB962C8B-B14F-4D97-AF65-F5344CB8AC3E}">
        <p14:creationId xmlns:p14="http://schemas.microsoft.com/office/powerpoint/2010/main" val="110007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862199"/>
            <a:ext cx="11139850" cy="4468262"/>
          </a:xfrm>
        </p:spPr>
        <p:txBody>
          <a:bodyPr>
            <a:normAutofit fontScale="25000" lnSpcReduction="20000"/>
          </a:bodyPr>
          <a:lstStyle/>
          <a:p>
            <a:pPr marL="0" indent="0">
              <a:buNone/>
            </a:pPr>
            <a:endParaRPr lang="en-GB" sz="12800" dirty="0">
              <a:latin typeface="Arial" panose="020B0604020202020204" pitchFamily="34" charset="0"/>
              <a:cs typeface="Arial" panose="020B0604020202020204" pitchFamily="34" charset="0"/>
            </a:endParaRPr>
          </a:p>
          <a:p>
            <a:pPr marL="457200" lvl="1" indent="0">
              <a:buNone/>
            </a:pPr>
            <a:r>
              <a:rPr lang="en-GB" sz="9600" dirty="0">
                <a:latin typeface="+mj-lt"/>
                <a:cs typeface="Arial" panose="020B0604020202020204" pitchFamily="34" charset="0"/>
              </a:rPr>
              <a:t>At this stage you should provide access to your staff that meet this definition:</a:t>
            </a:r>
          </a:p>
          <a:p>
            <a:pPr marL="457200" lvl="1" indent="0">
              <a:buNone/>
            </a:pPr>
            <a:endParaRPr lang="en-GB" sz="9600" dirty="0">
              <a:latin typeface="+mj-lt"/>
              <a:cs typeface="Arial" panose="020B0604020202020204" pitchFamily="34" charset="0"/>
            </a:endParaRPr>
          </a:p>
          <a:p>
            <a:pPr marL="457200" lvl="1" indent="0">
              <a:lnSpc>
                <a:spcPct val="170000"/>
              </a:lnSpc>
              <a:buNone/>
            </a:pPr>
            <a:r>
              <a:rPr lang="en-GB" sz="9600" b="1" i="1" dirty="0">
                <a:latin typeface="+mj-lt"/>
                <a:cs typeface="Arial" panose="020B0604020202020204" pitchFamily="34" charset="0"/>
              </a:rPr>
              <a:t>‘frontline social care workers directly working with vulnerable people who need care and support irrespective of where they work ( example: those working in hospitals, clients own homes, day centres, or supported living/housing); or who they are employed by: local government, NHS, independent sector or third sector in face to face roles’.</a:t>
            </a:r>
          </a:p>
          <a:p>
            <a:pPr marL="457200" lvl="1" indent="0">
              <a:buNone/>
            </a:pPr>
            <a:endParaRPr lang="en-GB" sz="9600" dirty="0">
              <a:latin typeface="+mj-lt"/>
              <a:cs typeface="Arial" panose="020B0604020202020204" pitchFamily="34" charset="0"/>
            </a:endParaRPr>
          </a:p>
          <a:p>
            <a:pPr lvl="2"/>
            <a:endParaRPr lang="en-GB" sz="12000" dirty="0">
              <a:latin typeface="Arial" panose="020B0604020202020204" pitchFamily="34" charset="0"/>
              <a:cs typeface="Arial" panose="020B0604020202020204" pitchFamily="34" charset="0"/>
            </a:endParaRPr>
          </a:p>
          <a:p>
            <a:pPr lvl="1"/>
            <a:endParaRPr lang="en-GB" sz="7000" dirty="0">
              <a:latin typeface="Arial" panose="020B0604020202020204" pitchFamily="34" charset="0"/>
              <a:cs typeface="Arial" panose="020B0604020202020204" pitchFamily="34" charset="0"/>
            </a:endParaRPr>
          </a:p>
          <a:p>
            <a:endParaRPr lang="en-GB" sz="6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26043" y="160339"/>
            <a:ext cx="11552921" cy="739994"/>
          </a:xfrm>
          <a:prstGeom prst="rect">
            <a:avLst/>
          </a:prstGeom>
        </p:spPr>
      </p:pic>
      <p:sp>
        <p:nvSpPr>
          <p:cNvPr id="5" name="TextBox 4">
            <a:extLst>
              <a:ext uri="{FF2B5EF4-FFF2-40B4-BE49-F238E27FC236}">
                <a16:creationId xmlns:a16="http://schemas.microsoft.com/office/drawing/2014/main" id="{ADC9050C-C47B-4634-A6FE-D926A89B844D}"/>
              </a:ext>
            </a:extLst>
          </p:cNvPr>
          <p:cNvSpPr txBox="1"/>
          <p:nvPr/>
        </p:nvSpPr>
        <p:spPr>
          <a:xfrm>
            <a:off x="326043" y="1218587"/>
            <a:ext cx="11139850" cy="1200329"/>
          </a:xfrm>
          <a:prstGeom prst="rect">
            <a:avLst/>
          </a:prstGeom>
          <a:noFill/>
        </p:spPr>
        <p:txBody>
          <a:bodyPr wrap="square" rtlCol="0">
            <a:spAutoFit/>
          </a:bodyPr>
          <a:lstStyle/>
          <a:p>
            <a:r>
              <a:rPr lang="en-GB" sz="3600" b="1" dirty="0">
                <a:latin typeface="+mj-lt"/>
                <a:cs typeface="Arial" panose="020B0604020202020204" pitchFamily="34" charset="0"/>
              </a:rPr>
              <a:t>Key Information: Social care staff are a key priority group</a:t>
            </a:r>
          </a:p>
          <a:p>
            <a:endParaRPr lang="en-GB" sz="3600" dirty="0">
              <a:latin typeface="+mj-lt"/>
            </a:endParaRPr>
          </a:p>
        </p:txBody>
      </p:sp>
    </p:spTree>
    <p:extLst>
      <p:ext uri="{BB962C8B-B14F-4D97-AF65-F5344CB8AC3E}">
        <p14:creationId xmlns:p14="http://schemas.microsoft.com/office/powerpoint/2010/main" val="183767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9A0F-A7F6-4718-85D3-40FA45EF8080}"/>
              </a:ext>
            </a:extLst>
          </p:cNvPr>
          <p:cNvSpPr>
            <a:spLocks noGrp="1"/>
          </p:cNvSpPr>
          <p:nvPr>
            <p:ph type="title"/>
          </p:nvPr>
        </p:nvSpPr>
        <p:spPr>
          <a:xfrm>
            <a:off x="197800" y="1351226"/>
            <a:ext cx="8882582" cy="604125"/>
          </a:xfrm>
        </p:spPr>
        <p:txBody>
          <a:bodyPr>
            <a:normAutofit fontScale="90000"/>
          </a:bodyPr>
          <a:lstStyle/>
          <a:p>
            <a:br>
              <a:rPr lang="en-GB" sz="3200" b="1" dirty="0">
                <a:cs typeface="Arial" panose="020B0604020202020204" pitchFamily="34" charset="0"/>
              </a:rPr>
            </a:br>
            <a:br>
              <a:rPr lang="en-GB" sz="3200" b="1" dirty="0">
                <a:cs typeface="Arial" panose="020B0604020202020204" pitchFamily="34" charset="0"/>
              </a:rPr>
            </a:br>
            <a:br>
              <a:rPr lang="en-GB" sz="3200" b="1" dirty="0">
                <a:cs typeface="Arial" panose="020B0604020202020204" pitchFamily="34" charset="0"/>
              </a:rPr>
            </a:br>
            <a:endParaRPr lang="en-GB" sz="3200" b="1" dirty="0"/>
          </a:p>
        </p:txBody>
      </p:sp>
      <p:pic>
        <p:nvPicPr>
          <p:cNvPr id="5" name="Picture 4">
            <a:extLst>
              <a:ext uri="{FF2B5EF4-FFF2-40B4-BE49-F238E27FC236}">
                <a16:creationId xmlns:a16="http://schemas.microsoft.com/office/drawing/2014/main" id="{4DE6A96C-4066-4A05-8BAA-FE0E6DDBE2F3}"/>
              </a:ext>
            </a:extLst>
          </p:cNvPr>
          <p:cNvPicPr>
            <a:picLocks noChangeAspect="1"/>
          </p:cNvPicPr>
          <p:nvPr/>
        </p:nvPicPr>
        <p:blipFill>
          <a:blip r:embed="rId2"/>
          <a:stretch>
            <a:fillRect/>
          </a:stretch>
        </p:blipFill>
        <p:spPr>
          <a:xfrm>
            <a:off x="491169" y="2493654"/>
            <a:ext cx="967059" cy="1099640"/>
          </a:xfrm>
          <a:prstGeom prst="rect">
            <a:avLst/>
          </a:prstGeom>
        </p:spPr>
      </p:pic>
      <p:pic>
        <p:nvPicPr>
          <p:cNvPr id="6" name="Picture 5">
            <a:extLst>
              <a:ext uri="{FF2B5EF4-FFF2-40B4-BE49-F238E27FC236}">
                <a16:creationId xmlns:a16="http://schemas.microsoft.com/office/drawing/2014/main" id="{929F80B1-D427-4A47-9855-AF887528BCAF}"/>
              </a:ext>
            </a:extLst>
          </p:cNvPr>
          <p:cNvPicPr>
            <a:picLocks noChangeAspect="1"/>
          </p:cNvPicPr>
          <p:nvPr/>
        </p:nvPicPr>
        <p:blipFill>
          <a:blip r:embed="rId3"/>
          <a:stretch>
            <a:fillRect/>
          </a:stretch>
        </p:blipFill>
        <p:spPr>
          <a:xfrm>
            <a:off x="222861" y="4451232"/>
            <a:ext cx="1284337" cy="902835"/>
          </a:xfrm>
          <a:prstGeom prst="rect">
            <a:avLst/>
          </a:prstGeom>
        </p:spPr>
      </p:pic>
      <p:sp>
        <p:nvSpPr>
          <p:cNvPr id="7" name="TextBox 6">
            <a:extLst>
              <a:ext uri="{FF2B5EF4-FFF2-40B4-BE49-F238E27FC236}">
                <a16:creationId xmlns:a16="http://schemas.microsoft.com/office/drawing/2014/main" id="{A4BDAC88-00A9-4A2A-BD09-558A41630DD8}"/>
              </a:ext>
            </a:extLst>
          </p:cNvPr>
          <p:cNvSpPr txBox="1"/>
          <p:nvPr/>
        </p:nvSpPr>
        <p:spPr>
          <a:xfrm>
            <a:off x="1185231" y="2368697"/>
            <a:ext cx="9947977" cy="1724768"/>
          </a:xfrm>
          <a:prstGeom prst="rect">
            <a:avLst/>
          </a:prstGeom>
          <a:noFill/>
        </p:spPr>
        <p:txBody>
          <a:bodyPr wrap="square" rtlCol="0">
            <a:spAutoFit/>
          </a:bodyPr>
          <a:lstStyle/>
          <a:p>
            <a:pPr marL="800100" lvl="1" indent="-342900" algn="just">
              <a:lnSpc>
                <a:spcPct val="120000"/>
              </a:lnSpc>
              <a:buFont typeface="Arial" panose="020B0604020202020204" pitchFamily="34" charset="0"/>
              <a:buChar char="•"/>
            </a:pPr>
            <a:r>
              <a:rPr lang="en-GB" sz="2200" dirty="0">
                <a:cs typeface="Arial" panose="020B0604020202020204" pitchFamily="34" charset="0"/>
              </a:rPr>
              <a:t>Privately employed carers (such as personal assistants), people who work in refuges, homeless services and housing support; carers; and ancillary staff (cooks, cleaners etc) that work directly in care services etc… </a:t>
            </a:r>
          </a:p>
          <a:p>
            <a:pPr lvl="1">
              <a:lnSpc>
                <a:spcPct val="120000"/>
              </a:lnSpc>
            </a:pPr>
            <a:endParaRPr lang="en-GB" sz="2400" dirty="0">
              <a:cs typeface="Arial" panose="020B0604020202020204" pitchFamily="34" charset="0"/>
            </a:endParaRPr>
          </a:p>
        </p:txBody>
      </p:sp>
      <p:sp>
        <p:nvSpPr>
          <p:cNvPr id="8" name="TextBox 7">
            <a:extLst>
              <a:ext uri="{FF2B5EF4-FFF2-40B4-BE49-F238E27FC236}">
                <a16:creationId xmlns:a16="http://schemas.microsoft.com/office/drawing/2014/main" id="{1CD79B90-4DB0-432D-920E-EB67ADB898EF}"/>
              </a:ext>
            </a:extLst>
          </p:cNvPr>
          <p:cNvSpPr txBox="1"/>
          <p:nvPr/>
        </p:nvSpPr>
        <p:spPr>
          <a:xfrm>
            <a:off x="1623451" y="3887730"/>
            <a:ext cx="9393504" cy="1446550"/>
          </a:xfrm>
          <a:prstGeom prst="rect">
            <a:avLst/>
          </a:prstGeom>
          <a:noFill/>
        </p:spPr>
        <p:txBody>
          <a:bodyPr wrap="square" rtlCol="0">
            <a:spAutoFit/>
          </a:bodyPr>
          <a:lstStyle/>
          <a:p>
            <a:pPr marL="342900" indent="-342900" algn="just">
              <a:buFont typeface="Arial" panose="020B0604020202020204" pitchFamily="34" charset="0"/>
              <a:buChar char="•"/>
            </a:pPr>
            <a:r>
              <a:rPr lang="en-GB" sz="2200" dirty="0">
                <a:cs typeface="Arial" panose="020B0604020202020204" pitchFamily="34" charset="0"/>
              </a:rPr>
              <a:t>Staff that work only in an office, or supporting the general population (rather than vulnerable people) or that can work remotely (such as telephone advice) are not included and must not be given access at this stage. They will have the opportunity in the future.</a:t>
            </a:r>
            <a:endParaRPr lang="en-GB" sz="2200" dirty="0"/>
          </a:p>
        </p:txBody>
      </p:sp>
      <p:pic>
        <p:nvPicPr>
          <p:cNvPr id="9" name="Picture 8">
            <a:extLst>
              <a:ext uri="{FF2B5EF4-FFF2-40B4-BE49-F238E27FC236}">
                <a16:creationId xmlns:a16="http://schemas.microsoft.com/office/drawing/2014/main" id="{C3289986-DB1C-4588-BA2C-C74119A47411}"/>
              </a:ext>
            </a:extLst>
          </p:cNvPr>
          <p:cNvPicPr>
            <a:picLocks noChangeAspect="1"/>
          </p:cNvPicPr>
          <p:nvPr/>
        </p:nvPicPr>
        <p:blipFill>
          <a:blip r:embed="rId4"/>
          <a:stretch>
            <a:fillRect/>
          </a:stretch>
        </p:blipFill>
        <p:spPr>
          <a:xfrm>
            <a:off x="331380" y="145274"/>
            <a:ext cx="10640639" cy="733941"/>
          </a:xfrm>
          <a:prstGeom prst="rect">
            <a:avLst/>
          </a:prstGeom>
        </p:spPr>
      </p:pic>
      <p:sp>
        <p:nvSpPr>
          <p:cNvPr id="4" name="TextBox 3"/>
          <p:cNvSpPr txBox="1"/>
          <p:nvPr/>
        </p:nvSpPr>
        <p:spPr>
          <a:xfrm>
            <a:off x="1914059" y="5601549"/>
            <a:ext cx="9494840" cy="769441"/>
          </a:xfrm>
          <a:prstGeom prst="rect">
            <a:avLst/>
          </a:prstGeom>
          <a:noFill/>
        </p:spPr>
        <p:txBody>
          <a:bodyPr wrap="square" rtlCol="0">
            <a:spAutoFit/>
          </a:bodyPr>
          <a:lstStyle/>
          <a:p>
            <a:r>
              <a:rPr lang="en-GB" sz="2200" dirty="0"/>
              <a:t>If you are unsure of whether your staff are eligible then please ask for advice from </a:t>
            </a:r>
          </a:p>
          <a:p>
            <a:r>
              <a:rPr lang="en-GB" sz="2200" dirty="0"/>
              <a:t>your local authority. </a:t>
            </a:r>
          </a:p>
        </p:txBody>
      </p:sp>
      <p:sp>
        <p:nvSpPr>
          <p:cNvPr id="10" name="Content Placeholder 9"/>
          <p:cNvSpPr>
            <a:spLocks noGrp="1"/>
          </p:cNvSpPr>
          <p:nvPr>
            <p:ph idx="1"/>
          </p:nvPr>
        </p:nvSpPr>
        <p:spPr>
          <a:xfrm>
            <a:off x="491169" y="1378719"/>
            <a:ext cx="10515600" cy="590813"/>
          </a:xfrm>
        </p:spPr>
        <p:txBody>
          <a:bodyPr/>
          <a:lstStyle/>
          <a:p>
            <a:pPr marL="0" indent="0">
              <a:buNone/>
            </a:pPr>
            <a:r>
              <a:rPr lang="en-GB" dirty="0"/>
              <a:t>Here are some examples of eligible roles…</a:t>
            </a:r>
          </a:p>
        </p:txBody>
      </p:sp>
    </p:spTree>
    <p:extLst>
      <p:ext uri="{BB962C8B-B14F-4D97-AF65-F5344CB8AC3E}">
        <p14:creationId xmlns:p14="http://schemas.microsoft.com/office/powerpoint/2010/main" val="119146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5705" y="1570036"/>
            <a:ext cx="5553259" cy="4879750"/>
          </a:xfrm>
        </p:spPr>
      </p:pic>
      <p:pic>
        <p:nvPicPr>
          <p:cNvPr id="6" name="Picture 5"/>
          <p:cNvPicPr>
            <a:picLocks noChangeAspect="1"/>
          </p:cNvPicPr>
          <p:nvPr/>
        </p:nvPicPr>
        <p:blipFill>
          <a:blip r:embed="rId3"/>
          <a:stretch>
            <a:fillRect/>
          </a:stretch>
        </p:blipFill>
        <p:spPr>
          <a:xfrm>
            <a:off x="326043" y="132203"/>
            <a:ext cx="11552921" cy="584775"/>
          </a:xfrm>
          <a:prstGeom prst="rect">
            <a:avLst/>
          </a:prstGeom>
        </p:spPr>
      </p:pic>
      <p:sp>
        <p:nvSpPr>
          <p:cNvPr id="3" name="TextBox 2"/>
          <p:cNvSpPr txBox="1"/>
          <p:nvPr/>
        </p:nvSpPr>
        <p:spPr>
          <a:xfrm>
            <a:off x="326043" y="929843"/>
            <a:ext cx="10276175" cy="584775"/>
          </a:xfrm>
          <a:prstGeom prst="rect">
            <a:avLst/>
          </a:prstGeom>
          <a:noFill/>
        </p:spPr>
        <p:txBody>
          <a:bodyPr wrap="square" rtlCol="0">
            <a:spAutoFit/>
          </a:bodyPr>
          <a:lstStyle/>
          <a:p>
            <a:r>
              <a:rPr lang="en-GB" sz="3200" b="1" dirty="0">
                <a:latin typeface="+mj-lt"/>
              </a:rPr>
              <a:t>Vaccine take up</a:t>
            </a:r>
          </a:p>
        </p:txBody>
      </p:sp>
      <p:sp>
        <p:nvSpPr>
          <p:cNvPr id="5" name="TextBox 4"/>
          <p:cNvSpPr txBox="1"/>
          <p:nvPr/>
        </p:nvSpPr>
        <p:spPr>
          <a:xfrm>
            <a:off x="152400" y="1570036"/>
            <a:ext cx="5943599" cy="5216813"/>
          </a:xfrm>
          <a:prstGeom prst="rect">
            <a:avLst/>
          </a:prstGeom>
          <a:noFill/>
        </p:spPr>
        <p:txBody>
          <a:bodyPr wrap="square" rtlCol="0">
            <a:spAutoFit/>
          </a:bodyPr>
          <a:lstStyle/>
          <a:p>
            <a:pPr>
              <a:lnSpc>
                <a:spcPct val="150000"/>
              </a:lnSpc>
            </a:pPr>
            <a:r>
              <a:rPr lang="en-GB" dirty="0"/>
              <a:t>With all vaccines people have a range of views about whether they want to take it. </a:t>
            </a:r>
          </a:p>
          <a:p>
            <a:pPr>
              <a:lnSpc>
                <a:spcPct val="150000"/>
              </a:lnSpc>
            </a:pPr>
            <a:endParaRPr lang="en-GB" dirty="0"/>
          </a:p>
          <a:p>
            <a:pPr marL="285750" indent="-285750">
              <a:lnSpc>
                <a:spcPct val="150000"/>
              </a:lnSpc>
              <a:buFont typeface="Arial" panose="020B0604020202020204" pitchFamily="34" charset="0"/>
              <a:buChar char="•"/>
            </a:pPr>
            <a:r>
              <a:rPr lang="en-GB" dirty="0"/>
              <a:t>Typically there is a large group that </a:t>
            </a:r>
            <a:r>
              <a:rPr lang="en-GB" b="1" dirty="0"/>
              <a:t>accept all vaccines</a:t>
            </a:r>
            <a:r>
              <a:rPr lang="en-GB" dirty="0"/>
              <a:t>; a small group that </a:t>
            </a:r>
            <a:r>
              <a:rPr lang="en-GB" b="1" dirty="0"/>
              <a:t>refuse all  vaccines </a:t>
            </a:r>
            <a:r>
              <a:rPr lang="en-GB" dirty="0"/>
              <a:t>and a fairly large group in the middle which are </a:t>
            </a:r>
            <a:r>
              <a:rPr lang="en-GB" b="1" dirty="0"/>
              <a:t>hesitant</a:t>
            </a:r>
            <a:r>
              <a:rPr lang="en-GB" dirty="0"/>
              <a:t> that have some questions.</a:t>
            </a:r>
          </a:p>
          <a:p>
            <a:pPr marL="285750" indent="-285750">
              <a:lnSpc>
                <a:spcPct val="150000"/>
              </a:lnSpc>
              <a:buFont typeface="Arial" panose="020B0604020202020204" pitchFamily="34" charset="0"/>
              <a:buChar char="•"/>
            </a:pPr>
            <a:r>
              <a:rPr lang="en-GB" dirty="0"/>
              <a:t>Therefore, it is normal for some people to be </a:t>
            </a:r>
            <a:r>
              <a:rPr lang="en-GB" b="1" dirty="0"/>
              <a:t>hesitant</a:t>
            </a:r>
            <a:r>
              <a:rPr lang="en-GB" dirty="0"/>
              <a:t> and it is this group that need to have access to credible information to help them make an </a:t>
            </a:r>
            <a:r>
              <a:rPr lang="en-GB" b="1" u="sng" dirty="0"/>
              <a:t>informed decision</a:t>
            </a:r>
            <a:r>
              <a:rPr lang="en-GB" dirty="0"/>
              <a:t>. </a:t>
            </a:r>
          </a:p>
          <a:p>
            <a:pPr>
              <a:lnSpc>
                <a:spcPct val="150000"/>
              </a:lnSpc>
            </a:pPr>
            <a:endParaRPr lang="en-GB" dirty="0"/>
          </a:p>
          <a:p>
            <a:pPr marL="285750" indent="-285750">
              <a:lnSpc>
                <a:spcPct val="150000"/>
              </a:lnSpc>
              <a:buFont typeface="Arial" panose="020B0604020202020204" pitchFamily="34" charset="0"/>
              <a:buChar char="•"/>
            </a:pPr>
            <a:r>
              <a:rPr lang="en-GB" sz="2400" b="1" dirty="0"/>
              <a:t>Managers are key to enabling this. </a:t>
            </a:r>
          </a:p>
        </p:txBody>
      </p:sp>
    </p:spTree>
    <p:extLst>
      <p:ext uri="{BB962C8B-B14F-4D97-AF65-F5344CB8AC3E}">
        <p14:creationId xmlns:p14="http://schemas.microsoft.com/office/powerpoint/2010/main" val="391561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96211B-2ABC-42BC-9A26-03DCF7C93C86}"/>
              </a:ext>
            </a:extLst>
          </p:cNvPr>
          <p:cNvSpPr>
            <a:spLocks noGrp="1"/>
          </p:cNvSpPr>
          <p:nvPr>
            <p:ph type="title"/>
          </p:nvPr>
        </p:nvSpPr>
        <p:spPr>
          <a:xfrm>
            <a:off x="263052" y="597143"/>
            <a:ext cx="10831081" cy="1135737"/>
          </a:xfrm>
        </p:spPr>
        <p:txBody>
          <a:bodyPr vert="horz" lIns="91440" tIns="45720" rIns="91440" bIns="45720" rtlCol="0" anchor="ctr">
            <a:normAutofit/>
          </a:bodyPr>
          <a:lstStyle/>
          <a:p>
            <a:r>
              <a:rPr lang="en-US" sz="3600" b="1" kern="1200" dirty="0">
                <a:solidFill>
                  <a:schemeClr val="tx1"/>
                </a:solidFill>
                <a:latin typeface="+mj-lt"/>
                <a:ea typeface="+mj-ea"/>
                <a:cs typeface="+mj-cs"/>
              </a:rPr>
              <a:t>Why are people hesitant?</a:t>
            </a:r>
          </a:p>
        </p:txBody>
      </p:sp>
      <p:sp>
        <p:nvSpPr>
          <p:cNvPr id="5" name="TextBox 4">
            <a:extLst>
              <a:ext uri="{FF2B5EF4-FFF2-40B4-BE49-F238E27FC236}">
                <a16:creationId xmlns:a16="http://schemas.microsoft.com/office/drawing/2014/main" id="{CF4E2B71-8AD6-4280-B994-02FAE8A26DA5}"/>
              </a:ext>
            </a:extLst>
          </p:cNvPr>
          <p:cNvSpPr txBox="1"/>
          <p:nvPr/>
        </p:nvSpPr>
        <p:spPr>
          <a:xfrm>
            <a:off x="574519" y="1590498"/>
            <a:ext cx="10939702" cy="4393982"/>
          </a:xfrm>
          <a:prstGeom prst="rect">
            <a:avLst/>
          </a:prstGeom>
        </p:spPr>
        <p:txBody>
          <a:bodyPr vert="horz" lIns="91440" tIns="45720" rIns="91440" bIns="45720" rtlCol="0">
            <a:noAutofit/>
          </a:bodyPr>
          <a:lstStyle/>
          <a:p>
            <a:pPr marL="57150">
              <a:spcAft>
                <a:spcPts val="600"/>
              </a:spcAft>
            </a:pPr>
            <a:r>
              <a:rPr lang="en-US" dirty="0"/>
              <a:t>There are generally 3 core areas as to why people may not want the vaccine:</a:t>
            </a:r>
          </a:p>
          <a:p>
            <a:pPr marL="57150">
              <a:spcAft>
                <a:spcPts val="600"/>
              </a:spcAft>
            </a:pPr>
            <a:endParaRPr lang="en-US" dirty="0"/>
          </a:p>
          <a:p>
            <a:pPr marL="514350" indent="-457200">
              <a:spcAft>
                <a:spcPts val="600"/>
              </a:spcAft>
              <a:buFont typeface="+mj-lt"/>
              <a:buAutoNum type="arabicPeriod"/>
            </a:pPr>
            <a:r>
              <a:rPr lang="en-US" b="1" dirty="0"/>
              <a:t>Perception about the safety or effectiveness of the vaccine.</a:t>
            </a:r>
          </a:p>
          <a:p>
            <a:pPr marL="514350" indent="-457200">
              <a:spcAft>
                <a:spcPts val="600"/>
              </a:spcAft>
              <a:buFont typeface="+mj-lt"/>
              <a:buAutoNum type="arabicPeriod"/>
            </a:pPr>
            <a:endParaRPr lang="en-US" b="1" dirty="0"/>
          </a:p>
          <a:p>
            <a:pPr marL="514350" indent="-457200">
              <a:spcAft>
                <a:spcPts val="600"/>
              </a:spcAft>
              <a:buFont typeface="+mj-lt"/>
              <a:buAutoNum type="arabicPeriod"/>
            </a:pPr>
            <a:r>
              <a:rPr lang="en-US" b="1" dirty="0"/>
              <a:t>Perception risk of covid is low (for you).</a:t>
            </a:r>
          </a:p>
          <a:p>
            <a:pPr marL="514350" indent="-457200">
              <a:spcAft>
                <a:spcPts val="600"/>
              </a:spcAft>
              <a:buFont typeface="+mj-lt"/>
              <a:buAutoNum type="arabicPeriod"/>
            </a:pPr>
            <a:endParaRPr lang="en-US" b="1" dirty="0"/>
          </a:p>
          <a:p>
            <a:pPr marL="514350" indent="-457200">
              <a:spcAft>
                <a:spcPts val="600"/>
              </a:spcAft>
              <a:buFont typeface="+mj-lt"/>
              <a:buAutoNum type="arabicPeriod"/>
            </a:pPr>
            <a:r>
              <a:rPr lang="en-US" b="1" dirty="0"/>
              <a:t>People are not contacted, do not know how to get the vaccine or perceive it to be difficult to get/not worth the effort.</a:t>
            </a:r>
          </a:p>
          <a:p>
            <a:pPr marL="57150">
              <a:spcAft>
                <a:spcPts val="600"/>
              </a:spcAft>
            </a:pPr>
            <a:endParaRPr lang="en-US" dirty="0"/>
          </a:p>
          <a:p>
            <a:pPr marL="57150">
              <a:spcAft>
                <a:spcPts val="600"/>
              </a:spcAft>
            </a:pPr>
            <a:r>
              <a:rPr lang="en-US" dirty="0"/>
              <a:t>It is important to understand people’s individual reasons for hesitancy and to address these sensitively. The following slides look at the 3 reasons detailed above and provide some information and advice about how you might address each.  </a:t>
            </a:r>
          </a:p>
          <a:p>
            <a:pPr marL="57150">
              <a:spcAft>
                <a:spcPts val="600"/>
              </a:spcAft>
            </a:pPr>
            <a:endParaRPr lang="en-US" dirty="0"/>
          </a:p>
          <a:p>
            <a:pPr marL="57150">
              <a:spcAft>
                <a:spcPts val="600"/>
              </a:spcAft>
            </a:pPr>
            <a:r>
              <a:rPr lang="en-US" dirty="0"/>
              <a:t>Further support surrounding frequent questions and answers can be found on proud to care website to help support both you and your staff: </a:t>
            </a:r>
            <a:r>
              <a:rPr lang="en-GB" dirty="0">
                <a:hlinkClick r:id="rId2"/>
              </a:rPr>
              <a:t>Covid vaccine FAQ - Proud to Care (proudtocarenorthlondon.org.uk)</a:t>
            </a: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D38F816A-1215-4AF8-8815-BE973CE078FA}"/>
              </a:ext>
            </a:extLst>
          </p:cNvPr>
          <p:cNvPicPr>
            <a:picLocks noChangeAspect="1"/>
          </p:cNvPicPr>
          <p:nvPr/>
        </p:nvPicPr>
        <p:blipFill>
          <a:blip r:embed="rId3"/>
          <a:stretch>
            <a:fillRect/>
          </a:stretch>
        </p:blipFill>
        <p:spPr>
          <a:xfrm>
            <a:off x="326043" y="132203"/>
            <a:ext cx="11552921" cy="584775"/>
          </a:xfrm>
          <a:prstGeom prst="rect">
            <a:avLst/>
          </a:prstGeom>
        </p:spPr>
      </p:pic>
    </p:spTree>
    <p:extLst>
      <p:ext uri="{BB962C8B-B14F-4D97-AF65-F5344CB8AC3E}">
        <p14:creationId xmlns:p14="http://schemas.microsoft.com/office/powerpoint/2010/main" val="371815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2483708"/>
            <a:ext cx="8789158" cy="4213953"/>
          </a:xfrm>
        </p:spPr>
        <p:txBody>
          <a:bodyPr>
            <a:normAutofit fontScale="25000" lnSpcReduction="20000"/>
          </a:bodyPr>
          <a:lstStyle/>
          <a:p>
            <a:pPr algn="just"/>
            <a:r>
              <a:rPr lang="en-GB" sz="11200" dirty="0">
                <a:latin typeface="Arial" panose="020B0604020202020204" pitchFamily="34" charset="0"/>
                <a:cs typeface="Arial" panose="020B0604020202020204" pitchFamily="34" charset="0"/>
              </a:rPr>
              <a:t> </a:t>
            </a:r>
            <a:r>
              <a:rPr lang="en-GB" sz="9600" dirty="0">
                <a:cs typeface="Arial" panose="020B0604020202020204" pitchFamily="34" charset="0"/>
              </a:rPr>
              <a:t>On 8</a:t>
            </a:r>
            <a:r>
              <a:rPr lang="en-GB" sz="9600" baseline="30000" dirty="0">
                <a:cs typeface="Arial" panose="020B0604020202020204" pitchFamily="34" charset="0"/>
              </a:rPr>
              <a:t>th</a:t>
            </a:r>
            <a:r>
              <a:rPr lang="en-GB" sz="9600" dirty="0">
                <a:cs typeface="Arial" panose="020B0604020202020204" pitchFamily="34" charset="0"/>
              </a:rPr>
              <a:t> April 2021 over 750,000 people have had the vaccine in our 5 North London boroughs. This includes people from all ethnic backgrounds, social economic status and tens of thousands of care workers and NHS staff.</a:t>
            </a:r>
          </a:p>
          <a:p>
            <a:pPr marL="0" indent="0" algn="just">
              <a:buNone/>
            </a:pPr>
            <a:endParaRPr lang="en-GB" sz="9600" dirty="0">
              <a:cs typeface="Arial" panose="020B0604020202020204" pitchFamily="34" charset="0"/>
            </a:endParaRPr>
          </a:p>
          <a:p>
            <a:pPr algn="just"/>
            <a:r>
              <a:rPr lang="en-GB" sz="9600" dirty="0">
                <a:cs typeface="Arial" panose="020B0604020202020204" pitchFamily="34" charset="0"/>
              </a:rPr>
              <a:t>Please continue to share reputable sources of information (including the local authorities, information available from the NHS and London ADASS, Department of Heath and Social Care).</a:t>
            </a:r>
          </a:p>
          <a:p>
            <a:pPr marL="0" indent="0" algn="just">
              <a:buNone/>
            </a:pPr>
            <a:endParaRPr lang="en-GB" sz="9600" dirty="0">
              <a:cs typeface="Arial" panose="020B0604020202020204" pitchFamily="34" charset="0"/>
            </a:endParaRPr>
          </a:p>
          <a:p>
            <a:pPr algn="just"/>
            <a:r>
              <a:rPr lang="en-GB" sz="9600" dirty="0">
                <a:cs typeface="Arial" panose="020B0604020202020204" pitchFamily="34" charset="0"/>
              </a:rPr>
              <a:t>We continue update the frequently asked questions that we are hearing from care staff – please use these – if you get asked new questions then please tell us and we will work with GPs to answer them.</a:t>
            </a:r>
          </a:p>
          <a:p>
            <a:pPr marL="457200" lvl="1" indent="0">
              <a:buNone/>
            </a:pPr>
            <a:endParaRPr lang="en-GB" sz="11200" dirty="0">
              <a:cs typeface="Arial" panose="020B0604020202020204" pitchFamily="34" charset="0"/>
            </a:endParaRPr>
          </a:p>
          <a:p>
            <a:pPr lvl="1"/>
            <a:endParaRPr lang="en-GB" sz="12400" dirty="0">
              <a:latin typeface="Arial" panose="020B0604020202020204" pitchFamily="34" charset="0"/>
              <a:cs typeface="Arial" panose="020B0604020202020204" pitchFamily="34" charset="0"/>
            </a:endParaRPr>
          </a:p>
          <a:p>
            <a:pPr marL="0" indent="0">
              <a:buNone/>
            </a:pPr>
            <a:endParaRPr lang="en-GB" sz="7400" dirty="0">
              <a:latin typeface="Arial" panose="020B0604020202020204" pitchFamily="34" charset="0"/>
              <a:cs typeface="Arial" panose="020B0604020202020204" pitchFamily="34" charset="0"/>
            </a:endParaRPr>
          </a:p>
          <a:p>
            <a:endParaRPr lang="en-GB" sz="6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326043" y="160338"/>
            <a:ext cx="11552921" cy="770391"/>
          </a:xfrm>
          <a:prstGeom prst="rect">
            <a:avLst/>
          </a:prstGeom>
        </p:spPr>
      </p:pic>
      <p:sp>
        <p:nvSpPr>
          <p:cNvPr id="2" name="TextBox 1">
            <a:extLst>
              <a:ext uri="{FF2B5EF4-FFF2-40B4-BE49-F238E27FC236}">
                <a16:creationId xmlns:a16="http://schemas.microsoft.com/office/drawing/2014/main" id="{703A8434-5F9D-4A32-BD0E-70D7E348D2E0}"/>
              </a:ext>
            </a:extLst>
          </p:cNvPr>
          <p:cNvSpPr txBox="1"/>
          <p:nvPr/>
        </p:nvSpPr>
        <p:spPr>
          <a:xfrm>
            <a:off x="126434" y="1120783"/>
            <a:ext cx="11752529" cy="1815882"/>
          </a:xfrm>
          <a:prstGeom prst="rect">
            <a:avLst/>
          </a:prstGeom>
          <a:noFill/>
        </p:spPr>
        <p:txBody>
          <a:bodyPr wrap="square" rtlCol="0">
            <a:spAutoFit/>
          </a:bodyPr>
          <a:lstStyle/>
          <a:p>
            <a:r>
              <a:rPr lang="en-US" sz="2800" b="1" dirty="0">
                <a:latin typeface="+mj-lt"/>
              </a:rPr>
              <a:t>1. Perception about the safety or effectiveness of the vaccine. </a:t>
            </a:r>
          </a:p>
          <a:p>
            <a:r>
              <a:rPr lang="en-GB" sz="2800" b="1" dirty="0">
                <a:latin typeface="+mj-lt"/>
                <a:cs typeface="Arial" panose="020B0604020202020204" pitchFamily="34" charset="0"/>
              </a:rPr>
              <a:t>Key Information: The vaccines are safe and effective</a:t>
            </a:r>
          </a:p>
          <a:p>
            <a:endParaRPr lang="en-GB" sz="2800" b="1" dirty="0">
              <a:latin typeface="+mj-lt"/>
              <a:cs typeface="Arial" panose="020B0604020202020204" pitchFamily="34" charset="0"/>
            </a:endParaRPr>
          </a:p>
          <a:p>
            <a:endParaRPr lang="en-GB" sz="2800" dirty="0">
              <a:latin typeface="+mj-lt"/>
            </a:endParaRPr>
          </a:p>
        </p:txBody>
      </p:sp>
      <p:pic>
        <p:nvPicPr>
          <p:cNvPr id="5" name="Picture 2">
            <a:extLst>
              <a:ext uri="{FF2B5EF4-FFF2-40B4-BE49-F238E27FC236}">
                <a16:creationId xmlns:a16="http://schemas.microsoft.com/office/drawing/2014/main" id="{2A74317D-59A1-422E-8E68-4E2C21F75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578" y="2483708"/>
            <a:ext cx="3143987" cy="38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8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26042" y="1134199"/>
            <a:ext cx="11400737" cy="616396"/>
          </a:xfrm>
        </p:spPr>
        <p:txBody>
          <a:bodyPr>
            <a:normAutofit fontScale="25000" lnSpcReduction="20000"/>
          </a:bodyPr>
          <a:lstStyle/>
          <a:p>
            <a:pPr marL="0" indent="0">
              <a:buNone/>
            </a:pPr>
            <a:r>
              <a:rPr lang="en-GB" b="1" dirty="0">
                <a:latin typeface="Arial" panose="020B0604020202020204" pitchFamily="34" charset="0"/>
                <a:cs typeface="Arial" panose="020B0604020202020204" pitchFamily="34" charset="0"/>
              </a:rPr>
              <a:t> </a:t>
            </a:r>
          </a:p>
          <a:p>
            <a:pPr marL="0" indent="0">
              <a:buNone/>
            </a:pPr>
            <a:endParaRPr lang="en-GB" sz="12400" dirty="0">
              <a:latin typeface="Arial" panose="020B0604020202020204" pitchFamily="34" charset="0"/>
              <a:cs typeface="Arial" panose="020B0604020202020204" pitchFamily="34" charset="0"/>
            </a:endParaRPr>
          </a:p>
          <a:p>
            <a:pPr marL="0" indent="0">
              <a:buNone/>
            </a:pPr>
            <a:endParaRPr lang="en-GB" sz="6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26042" y="89958"/>
            <a:ext cx="11552921" cy="883997"/>
          </a:xfrm>
          <a:prstGeom prst="rect">
            <a:avLst/>
          </a:prstGeom>
        </p:spPr>
      </p:pic>
      <p:sp>
        <p:nvSpPr>
          <p:cNvPr id="2" name="Rectangle 1">
            <a:extLst>
              <a:ext uri="{FF2B5EF4-FFF2-40B4-BE49-F238E27FC236}">
                <a16:creationId xmlns:a16="http://schemas.microsoft.com/office/drawing/2014/main" id="{3AD4D4B2-08F8-4E0B-990B-C07899FCE905}"/>
              </a:ext>
            </a:extLst>
          </p:cNvPr>
          <p:cNvSpPr/>
          <p:nvPr/>
        </p:nvSpPr>
        <p:spPr>
          <a:xfrm>
            <a:off x="6126681" y="5606599"/>
            <a:ext cx="5013360" cy="461665"/>
          </a:xfrm>
          <a:prstGeom prst="rect">
            <a:avLst/>
          </a:prstGeom>
        </p:spPr>
        <p:txBody>
          <a:bodyPr wrap="none">
            <a:spAutoFit/>
          </a:bodyPr>
          <a:lstStyle/>
          <a:p>
            <a:r>
              <a:rPr lang="en-GB" sz="2400" u="sng" dirty="0">
                <a:solidFill>
                  <a:srgbClr val="0563C1"/>
                </a:solidFill>
                <a:latin typeface="Calibri" panose="020F0502020204030204" pitchFamily="34" charset="0"/>
                <a:ea typeface="Calibri" panose="020F0502020204030204" pitchFamily="34" charset="0"/>
                <a:hlinkClick r:id="rId3"/>
              </a:rPr>
              <a:t>Camilla’s vaccine experience - YouTube</a:t>
            </a:r>
            <a:endParaRPr lang="en-GB" sz="2400"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A9D8A54-8229-4C7D-822C-DE85ED3144C9}"/>
              </a:ext>
            </a:extLst>
          </p:cNvPr>
          <p:cNvSpPr/>
          <p:nvPr/>
        </p:nvSpPr>
        <p:spPr>
          <a:xfrm>
            <a:off x="6126681" y="1857424"/>
            <a:ext cx="5752282" cy="3785652"/>
          </a:xfrm>
          <a:prstGeom prst="rect">
            <a:avLst/>
          </a:prstGeom>
        </p:spPr>
        <p:txBody>
          <a:bodyPr wrap="square">
            <a:spAutoFit/>
          </a:bodyPr>
          <a:lstStyle/>
          <a:p>
            <a:r>
              <a:rPr lang="en-GB" sz="2400" dirty="0">
                <a:solidFill>
                  <a:srgbClr val="030303"/>
                </a:solidFill>
                <a:latin typeface="+mj-lt"/>
              </a:rPr>
              <a:t>Frontline healthcare worker Camilla has recently had the COVID-19 vaccine. She talks us through the process of how easy it is to get the jab when it’s your turn, to protect yourself from the threat of coronavirus. Vaccines are the most effective way of preventing people from getting serious infectious diseases – including coronavirus. Nothing goes into a vaccine unless it is absolutely needed.</a:t>
            </a:r>
            <a:endParaRPr lang="en-GB" sz="2400" dirty="0">
              <a:latin typeface="+mj-lt"/>
            </a:endParaRPr>
          </a:p>
        </p:txBody>
      </p:sp>
      <p:sp>
        <p:nvSpPr>
          <p:cNvPr id="9" name="TextBox 8">
            <a:extLst>
              <a:ext uri="{FF2B5EF4-FFF2-40B4-BE49-F238E27FC236}">
                <a16:creationId xmlns:a16="http://schemas.microsoft.com/office/drawing/2014/main" id="{D915A36F-AD1C-43C3-BE2A-A332AC6378D2}"/>
              </a:ext>
            </a:extLst>
          </p:cNvPr>
          <p:cNvSpPr txBox="1"/>
          <p:nvPr/>
        </p:nvSpPr>
        <p:spPr>
          <a:xfrm>
            <a:off x="193702" y="1027370"/>
            <a:ext cx="11865958" cy="584775"/>
          </a:xfrm>
          <a:prstGeom prst="rect">
            <a:avLst/>
          </a:prstGeom>
          <a:noFill/>
        </p:spPr>
        <p:txBody>
          <a:bodyPr wrap="square" rtlCol="0">
            <a:spAutoFit/>
          </a:bodyPr>
          <a:lstStyle/>
          <a:p>
            <a:r>
              <a:rPr lang="en-GB" sz="3200" dirty="0"/>
              <a:t>Case study 1: Frontline Staff Working in the London Borough of Barnet</a:t>
            </a:r>
          </a:p>
        </p:txBody>
      </p:sp>
      <p:pic>
        <p:nvPicPr>
          <p:cNvPr id="10" name="Picture 9">
            <a:extLst>
              <a:ext uri="{FF2B5EF4-FFF2-40B4-BE49-F238E27FC236}">
                <a16:creationId xmlns:a16="http://schemas.microsoft.com/office/drawing/2014/main" id="{4E830416-3169-4C24-A1BF-C484525AAFE2}"/>
              </a:ext>
            </a:extLst>
          </p:cNvPr>
          <p:cNvPicPr>
            <a:picLocks noChangeAspect="1"/>
          </p:cNvPicPr>
          <p:nvPr/>
        </p:nvPicPr>
        <p:blipFill rotWithShape="1">
          <a:blip r:embed="rId4"/>
          <a:srcRect l="11976" t="23767" r="41055" b="29234"/>
          <a:stretch/>
        </p:blipFill>
        <p:spPr>
          <a:xfrm>
            <a:off x="326042" y="1830120"/>
            <a:ext cx="5426242" cy="4179361"/>
          </a:xfrm>
          <a:prstGeom prst="rect">
            <a:avLst/>
          </a:prstGeom>
        </p:spPr>
      </p:pic>
    </p:spTree>
    <p:extLst>
      <p:ext uri="{BB962C8B-B14F-4D97-AF65-F5344CB8AC3E}">
        <p14:creationId xmlns:p14="http://schemas.microsoft.com/office/powerpoint/2010/main" val="363168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6199" y="2418347"/>
            <a:ext cx="7651359" cy="4198094"/>
          </a:xfrm>
        </p:spPr>
        <p:txBody>
          <a:bodyPr>
            <a:noAutofit/>
          </a:bodyPr>
          <a:lstStyle/>
          <a:p>
            <a:pPr marL="0" indent="0" algn="just">
              <a:lnSpc>
                <a:spcPct val="100000"/>
              </a:lnSpc>
              <a:buNone/>
            </a:pPr>
            <a:r>
              <a:rPr lang="en-GB" sz="1800" dirty="0">
                <a:latin typeface="Arial" panose="020B0604020202020204" pitchFamily="34" charset="0"/>
                <a:cs typeface="Arial" panose="020B0604020202020204" pitchFamily="34" charset="0"/>
              </a:rPr>
              <a:t>Those who work within </a:t>
            </a:r>
            <a:r>
              <a:rPr lang="en-GB" sz="1800" b="1" dirty="0">
                <a:latin typeface="Arial" panose="020B0604020202020204" pitchFamily="34" charset="0"/>
                <a:cs typeface="Arial" panose="020B0604020202020204" pitchFamily="34" charset="0"/>
              </a:rPr>
              <a:t>social care </a:t>
            </a:r>
            <a:r>
              <a:rPr lang="en-GB" sz="1800" dirty="0">
                <a:latin typeface="Arial" panose="020B0604020202020204" pitchFamily="34" charset="0"/>
                <a:cs typeface="Arial" panose="020B0604020202020204" pitchFamily="34" charset="0"/>
              </a:rPr>
              <a:t>are more likely to be exposed to covid-19 and (sadly) </a:t>
            </a:r>
            <a:r>
              <a:rPr lang="en-GB" sz="1800" b="1" dirty="0">
                <a:latin typeface="Arial" panose="020B0604020202020204" pitchFamily="34" charset="0"/>
                <a:cs typeface="Arial" panose="020B0604020202020204" pitchFamily="34" charset="0"/>
              </a:rPr>
              <a:t>have higher rates of death </a:t>
            </a:r>
            <a:r>
              <a:rPr lang="en-GB" sz="1800" dirty="0">
                <a:latin typeface="Arial" panose="020B0604020202020204" pitchFamily="34" charset="0"/>
                <a:cs typeface="Arial" panose="020B0604020202020204" pitchFamily="34" charset="0"/>
              </a:rPr>
              <a:t>from covid-19 than the general population.</a:t>
            </a:r>
          </a:p>
          <a:p>
            <a:pPr algn="just">
              <a:lnSpc>
                <a:spcPct val="100000"/>
              </a:lnSpc>
            </a:pPr>
            <a:r>
              <a:rPr lang="en-GB" sz="1800" dirty="0">
                <a:latin typeface="Arial" panose="020B0604020202020204" pitchFamily="34" charset="0"/>
                <a:cs typeface="Arial" panose="020B0604020202020204" pitchFamily="34" charset="0"/>
              </a:rPr>
              <a:t>People of </a:t>
            </a:r>
            <a:r>
              <a:rPr lang="en-GB" sz="1800" b="1" dirty="0">
                <a:latin typeface="Arial" panose="020B0604020202020204" pitchFamily="34" charset="0"/>
                <a:cs typeface="Arial" panose="020B0604020202020204" pitchFamily="34" charset="0"/>
              </a:rPr>
              <a:t>Black, Asian and other Minority Ethnic </a:t>
            </a:r>
            <a:r>
              <a:rPr lang="en-GB" sz="1800" dirty="0">
                <a:latin typeface="Arial" panose="020B0604020202020204" pitchFamily="34" charset="0"/>
                <a:cs typeface="Arial" panose="020B0604020202020204" pitchFamily="34" charset="0"/>
              </a:rPr>
              <a:t>origins are also generally at </a:t>
            </a:r>
            <a:r>
              <a:rPr lang="en-GB" sz="1800" b="1" dirty="0">
                <a:latin typeface="Arial" panose="020B0604020202020204" pitchFamily="34" charset="0"/>
                <a:cs typeface="Arial" panose="020B0604020202020204" pitchFamily="34" charset="0"/>
              </a:rPr>
              <a:t>higher risk</a:t>
            </a:r>
            <a:r>
              <a:rPr lang="en-GB" sz="1800" dirty="0">
                <a:latin typeface="Arial" panose="020B0604020202020204" pitchFamily="34" charset="0"/>
                <a:cs typeface="Arial" panose="020B0604020202020204" pitchFamily="34" charset="0"/>
              </a:rPr>
              <a:t>.</a:t>
            </a:r>
          </a:p>
          <a:p>
            <a:pPr algn="just">
              <a:lnSpc>
                <a:spcPct val="100000"/>
              </a:lnSpc>
            </a:pPr>
            <a:r>
              <a:rPr lang="en-GB" sz="1800" dirty="0">
                <a:latin typeface="Arial" panose="020B0604020202020204" pitchFamily="34" charset="0"/>
                <a:cs typeface="Arial" panose="020B0604020202020204" pitchFamily="34" charset="0"/>
              </a:rPr>
              <a:t> We are also finding that a </a:t>
            </a:r>
            <a:r>
              <a:rPr lang="en-GB" sz="1800" b="1" dirty="0">
                <a:latin typeface="Arial" panose="020B0604020202020204" pitchFamily="34" charset="0"/>
                <a:cs typeface="Arial" panose="020B0604020202020204" pitchFamily="34" charset="0"/>
              </a:rPr>
              <a:t>small, but significant proportion </a:t>
            </a:r>
            <a:r>
              <a:rPr lang="en-GB" sz="1800" dirty="0">
                <a:latin typeface="Arial" panose="020B0604020202020204" pitchFamily="34" charset="0"/>
                <a:cs typeface="Arial" panose="020B0604020202020204" pitchFamily="34" charset="0"/>
              </a:rPr>
              <a:t>of people have </a:t>
            </a:r>
            <a:r>
              <a:rPr lang="en-GB" sz="1800" b="1" dirty="0">
                <a:latin typeface="Arial" panose="020B0604020202020204" pitchFamily="34" charset="0"/>
                <a:cs typeface="Arial" panose="020B0604020202020204" pitchFamily="34" charset="0"/>
              </a:rPr>
              <a:t>long covid </a:t>
            </a:r>
            <a:r>
              <a:rPr lang="en-GB" sz="1800" dirty="0">
                <a:latin typeface="Arial" panose="020B0604020202020204" pitchFamily="34" charset="0"/>
                <a:cs typeface="Arial" panose="020B0604020202020204" pitchFamily="34" charset="0"/>
              </a:rPr>
              <a:t>(long terms symptoms) which can affect people of </a:t>
            </a:r>
            <a:r>
              <a:rPr lang="en-GB" sz="1800" b="1" dirty="0">
                <a:latin typeface="Arial" panose="020B0604020202020204" pitchFamily="34" charset="0"/>
                <a:cs typeface="Arial" panose="020B0604020202020204" pitchFamily="34" charset="0"/>
              </a:rPr>
              <a:t>all age and fitness levels</a:t>
            </a:r>
            <a:r>
              <a:rPr lang="en-GB" sz="1800" dirty="0">
                <a:latin typeface="Arial" panose="020B0604020202020204" pitchFamily="34" charset="0"/>
                <a:cs typeface="Arial" panose="020B0604020202020204" pitchFamily="34" charset="0"/>
              </a:rPr>
              <a:t>.</a:t>
            </a:r>
          </a:p>
          <a:p>
            <a:pPr algn="just">
              <a:lnSpc>
                <a:spcPct val="100000"/>
              </a:lnSpc>
            </a:pPr>
            <a:r>
              <a:rPr lang="en-GB" sz="1800" dirty="0">
                <a:latin typeface="Arial" panose="020B0604020202020204" pitchFamily="34" charset="0"/>
                <a:cs typeface="Arial" panose="020B0604020202020204" pitchFamily="34" charset="0"/>
              </a:rPr>
              <a:t>Some people have </a:t>
            </a:r>
            <a:r>
              <a:rPr lang="en-GB" sz="1800" b="1" dirty="0">
                <a:latin typeface="Arial" panose="020B0604020202020204" pitchFamily="34" charset="0"/>
                <a:cs typeface="Arial" panose="020B0604020202020204" pitchFamily="34" charset="0"/>
              </a:rPr>
              <a:t>caught Covid-19 twice </a:t>
            </a:r>
            <a:r>
              <a:rPr lang="en-GB" sz="1800" dirty="0">
                <a:latin typeface="Arial" panose="020B0604020202020204" pitchFamily="34" charset="0"/>
                <a:cs typeface="Arial" panose="020B0604020202020204" pitchFamily="34" charset="0"/>
              </a:rPr>
              <a:t>and we </a:t>
            </a:r>
            <a:r>
              <a:rPr lang="en-GB" sz="1800" b="1" u="sng" dirty="0">
                <a:latin typeface="Arial" panose="020B0604020202020204" pitchFamily="34" charset="0"/>
                <a:cs typeface="Arial" panose="020B0604020202020204" pitchFamily="34" charset="0"/>
              </a:rPr>
              <a:t>DO NOT </a:t>
            </a:r>
            <a:r>
              <a:rPr lang="en-GB" sz="1800" dirty="0">
                <a:latin typeface="Arial" panose="020B0604020202020204" pitchFamily="34" charset="0"/>
                <a:cs typeface="Arial" panose="020B0604020202020204" pitchFamily="34" charset="0"/>
              </a:rPr>
              <a:t>know how long after contracting covid how long it will be before you are able to be reinfected. </a:t>
            </a:r>
          </a:p>
          <a:p>
            <a:pPr algn="just">
              <a:lnSpc>
                <a:spcPct val="100000"/>
              </a:lnSpc>
            </a:pPr>
            <a:r>
              <a:rPr lang="en-GB" sz="1800" dirty="0">
                <a:latin typeface="Arial" panose="020B0604020202020204" pitchFamily="34" charset="0"/>
                <a:cs typeface="Arial" panose="020B0604020202020204" pitchFamily="34" charset="0"/>
              </a:rPr>
              <a:t>There is increasing evidence that </a:t>
            </a:r>
            <a:r>
              <a:rPr lang="en-GB" sz="1800" b="1" dirty="0">
                <a:latin typeface="Arial" panose="020B0604020202020204" pitchFamily="34" charset="0"/>
                <a:cs typeface="Arial" panose="020B0604020202020204" pitchFamily="34" charset="0"/>
              </a:rPr>
              <a:t>having the vaccine increases protection </a:t>
            </a:r>
            <a:r>
              <a:rPr lang="en-GB" sz="1800" dirty="0">
                <a:latin typeface="Arial" panose="020B0604020202020204" pitchFamily="34" charset="0"/>
                <a:cs typeface="Arial" panose="020B0604020202020204" pitchFamily="34" charset="0"/>
              </a:rPr>
              <a:t>to your close contacts, such as family, friends and the people you care for.</a:t>
            </a:r>
          </a:p>
          <a:p>
            <a:pPr>
              <a:lnSpc>
                <a:spcPct val="100000"/>
              </a:lnSpc>
            </a:pPr>
            <a:endParaRPr lang="en-GB" sz="1800" dirty="0">
              <a:latin typeface="Arial" panose="020B0604020202020204" pitchFamily="34" charset="0"/>
              <a:cs typeface="Arial" panose="020B0604020202020204" pitchFamily="34" charset="0"/>
            </a:endParaRPr>
          </a:p>
          <a:p>
            <a:pPr>
              <a:lnSpc>
                <a:spcPct val="100000"/>
              </a:lnSpc>
            </a:pPr>
            <a:endParaRPr lang="en-GB" sz="1800" dirty="0">
              <a:latin typeface="Arial" panose="020B0604020202020204" pitchFamily="34" charset="0"/>
              <a:cs typeface="Arial" panose="020B0604020202020204" pitchFamily="34" charset="0"/>
            </a:endParaRPr>
          </a:p>
          <a:p>
            <a:pPr marL="0" indent="0">
              <a:lnSpc>
                <a:spcPct val="100000"/>
              </a:lnSpc>
              <a:buNone/>
            </a:pPr>
            <a:r>
              <a:rPr lang="en-GB" sz="1800" dirty="0">
                <a:latin typeface="Arial" panose="020B0604020202020204" pitchFamily="34" charset="0"/>
                <a:cs typeface="Arial" panose="020B0604020202020204" pitchFamily="34" charset="0"/>
              </a:rPr>
              <a:t> </a:t>
            </a:r>
          </a:p>
          <a:p>
            <a:pPr marL="0" indent="0">
              <a:lnSpc>
                <a:spcPct val="100000"/>
              </a:lnSpc>
              <a:buNone/>
            </a:pPr>
            <a:endParaRPr lang="en-GB"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26041" y="68007"/>
            <a:ext cx="11552921" cy="661729"/>
          </a:xfrm>
          <a:prstGeom prst="rect">
            <a:avLst/>
          </a:prstGeom>
        </p:spPr>
      </p:pic>
      <p:sp>
        <p:nvSpPr>
          <p:cNvPr id="2" name="TextBox 1">
            <a:extLst>
              <a:ext uri="{FF2B5EF4-FFF2-40B4-BE49-F238E27FC236}">
                <a16:creationId xmlns:a16="http://schemas.microsoft.com/office/drawing/2014/main" id="{6AF1102D-1079-49DB-A871-FFFE803534C3}"/>
              </a:ext>
            </a:extLst>
          </p:cNvPr>
          <p:cNvSpPr txBox="1"/>
          <p:nvPr/>
        </p:nvSpPr>
        <p:spPr>
          <a:xfrm>
            <a:off x="193889" y="736307"/>
            <a:ext cx="11804222" cy="1384995"/>
          </a:xfrm>
          <a:prstGeom prst="rect">
            <a:avLst/>
          </a:prstGeom>
          <a:noFill/>
        </p:spPr>
        <p:txBody>
          <a:bodyPr wrap="square" rtlCol="0">
            <a:spAutoFit/>
          </a:bodyPr>
          <a:lstStyle/>
          <a:p>
            <a:r>
              <a:rPr lang="en-GB" sz="2800" b="1" dirty="0">
                <a:latin typeface="+mj-lt"/>
                <a:cs typeface="Arial" panose="020B0604020202020204" pitchFamily="34" charset="0"/>
              </a:rPr>
              <a:t>2.</a:t>
            </a:r>
            <a:r>
              <a:rPr lang="en-US" sz="2800" b="1" dirty="0">
                <a:latin typeface="+mj-lt"/>
              </a:rPr>
              <a:t> Perception risk of covid is low (for you).</a:t>
            </a:r>
          </a:p>
          <a:p>
            <a:r>
              <a:rPr lang="en-GB" sz="2800" b="1" dirty="0">
                <a:latin typeface="+mj-lt"/>
                <a:cs typeface="Arial" panose="020B0604020202020204" pitchFamily="34" charset="0"/>
              </a:rPr>
              <a:t>Key Information: Covid-19 is a serious condition, and all care staff are safer once they have been vaccinated:</a:t>
            </a:r>
          </a:p>
        </p:txBody>
      </p:sp>
      <p:pic>
        <p:nvPicPr>
          <p:cNvPr id="7" name="Picture 6">
            <a:extLst>
              <a:ext uri="{FF2B5EF4-FFF2-40B4-BE49-F238E27FC236}">
                <a16:creationId xmlns:a16="http://schemas.microsoft.com/office/drawing/2014/main" id="{5431693D-85F4-44F7-9A01-C8A314995498}"/>
              </a:ext>
            </a:extLst>
          </p:cNvPr>
          <p:cNvPicPr>
            <a:picLocks noChangeAspect="1"/>
          </p:cNvPicPr>
          <p:nvPr/>
        </p:nvPicPr>
        <p:blipFill rotWithShape="1">
          <a:blip r:embed="rId4"/>
          <a:srcRect l="24699" t="24207" r="20793" b="25162"/>
          <a:stretch/>
        </p:blipFill>
        <p:spPr>
          <a:xfrm>
            <a:off x="7868653" y="2444409"/>
            <a:ext cx="4247148" cy="4076706"/>
          </a:xfrm>
          <a:prstGeom prst="rect">
            <a:avLst/>
          </a:prstGeom>
        </p:spPr>
      </p:pic>
    </p:spTree>
    <p:extLst>
      <p:ext uri="{BB962C8B-B14F-4D97-AF65-F5344CB8AC3E}">
        <p14:creationId xmlns:p14="http://schemas.microsoft.com/office/powerpoint/2010/main" val="2981015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D6DC44B4FA6E488868BBDAB0E842B2" ma:contentTypeVersion="14" ma:contentTypeDescription="Create a new document." ma:contentTypeScope="" ma:versionID="99d3061f0548c3cd1fb0d06686777b3a">
  <xsd:schema xmlns:xsd="http://www.w3.org/2001/XMLSchema" xmlns:xs="http://www.w3.org/2001/XMLSchema" xmlns:p="http://schemas.microsoft.com/office/2006/metadata/properties" xmlns:ns1="http://schemas.microsoft.com/sharepoint/v3" xmlns:ns3="360c65b0-1cc5-427a-8427-4bd291ec2a6a" xmlns:ns4="1848a915-f24d-4e68-9840-56e7bc0b9b3f" targetNamespace="http://schemas.microsoft.com/office/2006/metadata/properties" ma:root="true" ma:fieldsID="9241e2814355708f1ff26f8702b0ccb4" ns1:_="" ns3:_="" ns4:_="">
    <xsd:import namespace="http://schemas.microsoft.com/sharepoint/v3"/>
    <xsd:import namespace="360c65b0-1cc5-427a-8427-4bd291ec2a6a"/>
    <xsd:import namespace="1848a915-f24d-4e68-9840-56e7bc0b9b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0c65b0-1cc5-427a-8427-4bd291ec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915-f24d-4e68-9840-56e7bc0b9b3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022EC-24A3-4F5B-85B1-CD556B0DDDDB}">
  <ds:schemaRefs>
    <ds:schemaRef ds:uri="http://schemas.microsoft.com/sharepoint/v3/contenttype/forms"/>
  </ds:schemaRefs>
</ds:datastoreItem>
</file>

<file path=customXml/itemProps2.xml><?xml version="1.0" encoding="utf-8"?>
<ds:datastoreItem xmlns:ds="http://schemas.openxmlformats.org/officeDocument/2006/customXml" ds:itemID="{621DA09D-466F-40ED-8E6E-64D4C3C75F69}">
  <ds:schemaRefs>
    <ds:schemaRef ds:uri="http://purl.org/dc/elements/1.1/"/>
    <ds:schemaRef ds:uri="1848a915-f24d-4e68-9840-56e7bc0b9b3f"/>
    <ds:schemaRef ds:uri="360c65b0-1cc5-427a-8427-4bd291ec2a6a"/>
    <ds:schemaRef ds:uri="http://purl.org/dc/dcmitype/"/>
    <ds:schemaRef ds:uri="http://purl.org/dc/terms/"/>
    <ds:schemaRef ds:uri="http://www.w3.org/XML/1998/namespace"/>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8A51E71-DE76-4840-894C-166582DDE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0c65b0-1cc5-427a-8427-4bd291ec2a6a"/>
    <ds:schemaRef ds:uri="1848a915-f24d-4e68-9840-56e7bc0b9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17753</TotalTime>
  <Words>2582</Words>
  <Application>Microsoft Office PowerPoint</Application>
  <PresentationFormat>Widescreen</PresentationFormat>
  <Paragraphs>204</Paragraphs>
  <Slides>21</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   </vt:lpstr>
      <vt:lpstr>PowerPoint Presentation</vt:lpstr>
      <vt:lpstr>Why are people hesitant?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Administration for Managers:</vt:lpstr>
      <vt:lpstr>Key contacts:</vt:lpstr>
      <vt:lpstr>Staff In adult social care in NCL having the vaccine – more on https://www.proudtocarenorthlondon.org.uk/vaccinations-gallery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Townsend, Charlene</dc:creator>
  <cp:lastModifiedBy>Townsend, Charlene</cp:lastModifiedBy>
  <cp:revision>56</cp:revision>
  <dcterms:created xsi:type="dcterms:W3CDTF">2021-02-10T10:28:50Z</dcterms:created>
  <dcterms:modified xsi:type="dcterms:W3CDTF">2021-04-27T09:46:29Z</dcterms:modified>
</cp:coreProperties>
</file>