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1"/>
  </p:notesMasterIdLst>
  <p:sldIdLst>
    <p:sldId id="382" r:id="rId6"/>
    <p:sldId id="384" r:id="rId7"/>
    <p:sldId id="418" r:id="rId8"/>
    <p:sldId id="386" r:id="rId9"/>
    <p:sldId id="387" r:id="rId10"/>
    <p:sldId id="390" r:id="rId11"/>
    <p:sldId id="391" r:id="rId12"/>
    <p:sldId id="381" r:id="rId13"/>
    <p:sldId id="401" r:id="rId14"/>
    <p:sldId id="378" r:id="rId15"/>
    <p:sldId id="377" r:id="rId16"/>
    <p:sldId id="376" r:id="rId17"/>
    <p:sldId id="375" r:id="rId18"/>
    <p:sldId id="371" r:id="rId19"/>
    <p:sldId id="422" r:id="rId20"/>
    <p:sldId id="425" r:id="rId21"/>
    <p:sldId id="426" r:id="rId22"/>
    <p:sldId id="427" r:id="rId23"/>
    <p:sldId id="430" r:id="rId24"/>
    <p:sldId id="431" r:id="rId25"/>
    <p:sldId id="432" r:id="rId26"/>
    <p:sldId id="392" r:id="rId27"/>
    <p:sldId id="372" r:id="rId28"/>
    <p:sldId id="373" r:id="rId29"/>
    <p:sldId id="393" r:id="rId30"/>
    <p:sldId id="403" r:id="rId31"/>
    <p:sldId id="420" r:id="rId32"/>
    <p:sldId id="419" r:id="rId33"/>
    <p:sldId id="415" r:id="rId34"/>
    <p:sldId id="408" r:id="rId35"/>
    <p:sldId id="416" r:id="rId36"/>
    <p:sldId id="409" r:id="rId37"/>
    <p:sldId id="410" r:id="rId38"/>
    <p:sldId id="399" r:id="rId39"/>
    <p:sldId id="40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Cook" initials="LC" lastIdx="5" clrIdx="1"/>
  <p:cmAuthor id="2" name="Elphick, Richard" initials="ER" lastIdx="2" clrIdx="2"/>
  <p:cmAuthor id="3" name="Townsend, Charlene" initials="TC" lastIdx="10" clrIdx="3">
    <p:extLst>
      <p:ext uri="{19B8F6BF-5375-455C-9EA6-DF929625EA0E}">
        <p15:presenceInfo xmlns:p15="http://schemas.microsoft.com/office/powerpoint/2012/main" userId="S::Charlene.Townsend@barnet.gov.uk::7b7120db-e1c4-4757-80f3-628c80bfba0b" providerId="AD"/>
      </p:ext>
    </p:extLst>
  </p:cmAuthor>
  <p:cmAuthor id="4" name="David Elliman" initials="DE" lastIdx="9" clrIdx="4">
    <p:extLst>
      <p:ext uri="{19B8F6BF-5375-455C-9EA6-DF929625EA0E}">
        <p15:presenceInfo xmlns:p15="http://schemas.microsoft.com/office/powerpoint/2012/main" userId="261a596efb127b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19D5B0-663E-4EBC-83E2-9E1916737A57}" v="50" dt="2021-04-16T12:31:17.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14" autoAdjust="0"/>
    <p:restoredTop sz="94343" autoAdjust="0"/>
  </p:normalViewPr>
  <p:slideViewPr>
    <p:cSldViewPr snapToGrid="0">
      <p:cViewPr varScale="1">
        <p:scale>
          <a:sx n="80" d="100"/>
          <a:sy n="80" d="100"/>
        </p:scale>
        <p:origin x="132"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A0B33-0704-499E-8D4F-85285A1BCBCD}" type="datetimeFigureOut">
              <a:rPr lang="en-GB" smtClean="0"/>
              <a:t>16/04/2021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3E9D1-A6A3-433E-9C3F-23A45404921D}" type="slidenum">
              <a:rPr lang="en-GB" smtClean="0"/>
              <a:t>‹#›</a:t>
            </a:fld>
            <a:endParaRPr lang="en-GB" dirty="0"/>
          </a:p>
        </p:txBody>
      </p:sp>
    </p:spTree>
    <p:extLst>
      <p:ext uri="{BB962C8B-B14F-4D97-AF65-F5344CB8AC3E}">
        <p14:creationId xmlns:p14="http://schemas.microsoft.com/office/powerpoint/2010/main" val="1501548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73E9D1-A6A3-433E-9C3F-23A45404921D}" type="slidenum">
              <a:rPr lang="en-GB" smtClean="0"/>
              <a:t>5</a:t>
            </a:fld>
            <a:endParaRPr lang="en-GB" dirty="0"/>
          </a:p>
        </p:txBody>
      </p:sp>
    </p:spTree>
    <p:extLst>
      <p:ext uri="{BB962C8B-B14F-4D97-AF65-F5344CB8AC3E}">
        <p14:creationId xmlns:p14="http://schemas.microsoft.com/office/powerpoint/2010/main" val="3449769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73E9D1-A6A3-433E-9C3F-23A45404921D}" type="slidenum">
              <a:rPr lang="en-GB" smtClean="0"/>
              <a:t>34</a:t>
            </a:fld>
            <a:endParaRPr lang="en-GB" dirty="0"/>
          </a:p>
        </p:txBody>
      </p:sp>
    </p:spTree>
    <p:extLst>
      <p:ext uri="{BB962C8B-B14F-4D97-AF65-F5344CB8AC3E}">
        <p14:creationId xmlns:p14="http://schemas.microsoft.com/office/powerpoint/2010/main" val="3460996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73E9D1-A6A3-433E-9C3F-23A45404921D}" type="slidenum">
              <a:rPr lang="en-GB" smtClean="0"/>
              <a:t>35</a:t>
            </a:fld>
            <a:endParaRPr lang="en-GB" dirty="0"/>
          </a:p>
        </p:txBody>
      </p:sp>
    </p:spTree>
    <p:extLst>
      <p:ext uri="{BB962C8B-B14F-4D97-AF65-F5344CB8AC3E}">
        <p14:creationId xmlns:p14="http://schemas.microsoft.com/office/powerpoint/2010/main" val="726282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3E9D1-A6A3-433E-9C3F-23A45404921D}" type="slidenum">
              <a:rPr lang="en-GB" smtClean="0"/>
              <a:t>14</a:t>
            </a:fld>
            <a:endParaRPr lang="en-GB" dirty="0"/>
          </a:p>
        </p:txBody>
      </p:sp>
    </p:spTree>
    <p:extLst>
      <p:ext uri="{BB962C8B-B14F-4D97-AF65-F5344CB8AC3E}">
        <p14:creationId xmlns:p14="http://schemas.microsoft.com/office/powerpoint/2010/main" val="43151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3E9D1-A6A3-433E-9C3F-23A45404921D}" type="slidenum">
              <a:rPr lang="en-GB" smtClean="0"/>
              <a:t>19</a:t>
            </a:fld>
            <a:endParaRPr lang="en-GB" dirty="0"/>
          </a:p>
        </p:txBody>
      </p:sp>
    </p:spTree>
    <p:extLst>
      <p:ext uri="{BB962C8B-B14F-4D97-AF65-F5344CB8AC3E}">
        <p14:creationId xmlns:p14="http://schemas.microsoft.com/office/powerpoint/2010/main" val="392742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3E9D1-A6A3-433E-9C3F-23A45404921D}" type="slidenum">
              <a:rPr lang="en-GB" smtClean="0"/>
              <a:t>25</a:t>
            </a:fld>
            <a:endParaRPr lang="en-GB" dirty="0"/>
          </a:p>
        </p:txBody>
      </p:sp>
    </p:spTree>
    <p:extLst>
      <p:ext uri="{BB962C8B-B14F-4D97-AF65-F5344CB8AC3E}">
        <p14:creationId xmlns:p14="http://schemas.microsoft.com/office/powerpoint/2010/main" val="2445218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73E9D1-A6A3-433E-9C3F-23A45404921D}" type="slidenum">
              <a:rPr lang="en-GB" smtClean="0"/>
              <a:t>27</a:t>
            </a:fld>
            <a:endParaRPr lang="en-GB" dirty="0"/>
          </a:p>
        </p:txBody>
      </p:sp>
    </p:spTree>
    <p:extLst>
      <p:ext uri="{BB962C8B-B14F-4D97-AF65-F5344CB8AC3E}">
        <p14:creationId xmlns:p14="http://schemas.microsoft.com/office/powerpoint/2010/main" val="1063352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73E9D1-A6A3-433E-9C3F-23A4540492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563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73E9D1-A6A3-433E-9C3F-23A4540492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334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73E9D1-A6A3-433E-9C3F-23A4540492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399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73E9D1-A6A3-433E-9C3F-23A4540492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799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A48AC39-576A-4401-ADF9-96B6A8653AD1}" type="datetime1">
              <a:rPr lang="en-GB" smtClean="0"/>
              <a:t>16/04/2021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5A5340-6EF3-4418-AE88-BAD1197CC803}" type="slidenum">
              <a:rPr lang="en-GB" smtClean="0"/>
              <a:t>‹#›</a:t>
            </a:fld>
            <a:endParaRPr lang="en-GB"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37714" y="328684"/>
            <a:ext cx="1358537" cy="789709"/>
          </a:xfrm>
          <a:prstGeom prst="rect">
            <a:avLst/>
          </a:prstGeom>
          <a:noFill/>
          <a:ln>
            <a:noFill/>
          </a:ln>
        </p:spPr>
      </p:pic>
    </p:spTree>
    <p:extLst>
      <p:ext uri="{BB962C8B-B14F-4D97-AF65-F5344CB8AC3E}">
        <p14:creationId xmlns:p14="http://schemas.microsoft.com/office/powerpoint/2010/main" val="343359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75D4BA-41C1-4D5F-BC4D-F4D00ACFBB20}" type="datetime1">
              <a:rPr lang="en-GB" smtClean="0"/>
              <a:t>16/04/2021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4068435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FAD744-BA69-4E67-B3D4-CF521B77D1DB}" type="datetime1">
              <a:rPr lang="en-GB" smtClean="0"/>
              <a:t>16/04/2021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3407014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C47999-08BA-4DCA-9883-AAB873121FA5}" type="datetimeFigureOut">
              <a:rPr lang="en-GB" smtClean="0"/>
              <a:t>16/04/2021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A2D3CA-D8A3-4694-B488-CB2AA2458235}" type="slidenum">
              <a:rPr lang="en-GB" smtClean="0"/>
              <a:t>‹#›</a:t>
            </a:fld>
            <a:endParaRPr lang="en-GB"/>
          </a:p>
        </p:txBody>
      </p:sp>
    </p:spTree>
    <p:extLst>
      <p:ext uri="{BB962C8B-B14F-4D97-AF65-F5344CB8AC3E}">
        <p14:creationId xmlns:p14="http://schemas.microsoft.com/office/powerpoint/2010/main" val="2062453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47999-08BA-4DCA-9883-AAB873121FA5}" type="datetimeFigureOut">
              <a:rPr lang="en-GB" smtClean="0"/>
              <a:t>16/04/2021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A2D3CA-D8A3-4694-B488-CB2AA2458235}" type="slidenum">
              <a:rPr lang="en-GB" smtClean="0"/>
              <a:t>‹#›</a:t>
            </a:fld>
            <a:endParaRPr lang="en-GB"/>
          </a:p>
        </p:txBody>
      </p:sp>
    </p:spTree>
    <p:extLst>
      <p:ext uri="{BB962C8B-B14F-4D97-AF65-F5344CB8AC3E}">
        <p14:creationId xmlns:p14="http://schemas.microsoft.com/office/powerpoint/2010/main" val="1740869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C47999-08BA-4DCA-9883-AAB873121FA5}" type="datetimeFigureOut">
              <a:rPr lang="en-GB" smtClean="0"/>
              <a:t>16/04/2021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A2D3CA-D8A3-4694-B488-CB2AA2458235}" type="slidenum">
              <a:rPr lang="en-GB" smtClean="0"/>
              <a:t>‹#›</a:t>
            </a:fld>
            <a:endParaRPr lang="en-GB"/>
          </a:p>
        </p:txBody>
      </p:sp>
    </p:spTree>
    <p:extLst>
      <p:ext uri="{BB962C8B-B14F-4D97-AF65-F5344CB8AC3E}">
        <p14:creationId xmlns:p14="http://schemas.microsoft.com/office/powerpoint/2010/main" val="3353701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47999-08BA-4DCA-9883-AAB873121FA5}" type="datetimeFigureOut">
              <a:rPr lang="en-GB" smtClean="0"/>
              <a:t>16/04/2021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A2D3CA-D8A3-4694-B488-CB2AA2458235}" type="slidenum">
              <a:rPr lang="en-GB" smtClean="0"/>
              <a:t>‹#›</a:t>
            </a:fld>
            <a:endParaRPr lang="en-GB"/>
          </a:p>
        </p:txBody>
      </p:sp>
    </p:spTree>
    <p:extLst>
      <p:ext uri="{BB962C8B-B14F-4D97-AF65-F5344CB8AC3E}">
        <p14:creationId xmlns:p14="http://schemas.microsoft.com/office/powerpoint/2010/main" val="3556655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C47999-08BA-4DCA-9883-AAB873121FA5}" type="datetimeFigureOut">
              <a:rPr lang="en-GB" smtClean="0"/>
              <a:t>16/04/2021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A2D3CA-D8A3-4694-B488-CB2AA2458235}" type="slidenum">
              <a:rPr lang="en-GB" smtClean="0"/>
              <a:t>‹#›</a:t>
            </a:fld>
            <a:endParaRPr lang="en-GB"/>
          </a:p>
        </p:txBody>
      </p:sp>
    </p:spTree>
    <p:extLst>
      <p:ext uri="{BB962C8B-B14F-4D97-AF65-F5344CB8AC3E}">
        <p14:creationId xmlns:p14="http://schemas.microsoft.com/office/powerpoint/2010/main" val="2860418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C47999-08BA-4DCA-9883-AAB873121FA5}" type="datetimeFigureOut">
              <a:rPr lang="en-GB" smtClean="0"/>
              <a:t>16/04/2021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A2D3CA-D8A3-4694-B488-CB2AA2458235}" type="slidenum">
              <a:rPr lang="en-GB" smtClean="0"/>
              <a:t>‹#›</a:t>
            </a:fld>
            <a:endParaRPr lang="en-GB"/>
          </a:p>
        </p:txBody>
      </p:sp>
    </p:spTree>
    <p:extLst>
      <p:ext uri="{BB962C8B-B14F-4D97-AF65-F5344CB8AC3E}">
        <p14:creationId xmlns:p14="http://schemas.microsoft.com/office/powerpoint/2010/main" val="916534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47999-08BA-4DCA-9883-AAB873121FA5}" type="datetimeFigureOut">
              <a:rPr lang="en-GB" smtClean="0"/>
              <a:t>16/04/2021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A2D3CA-D8A3-4694-B488-CB2AA2458235}" type="slidenum">
              <a:rPr lang="en-GB" smtClean="0"/>
              <a:t>‹#›</a:t>
            </a:fld>
            <a:endParaRPr lang="en-GB"/>
          </a:p>
        </p:txBody>
      </p:sp>
    </p:spTree>
    <p:extLst>
      <p:ext uri="{BB962C8B-B14F-4D97-AF65-F5344CB8AC3E}">
        <p14:creationId xmlns:p14="http://schemas.microsoft.com/office/powerpoint/2010/main" val="3270311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C47999-08BA-4DCA-9883-AAB873121FA5}" type="datetimeFigureOut">
              <a:rPr lang="en-GB" smtClean="0"/>
              <a:t>16/04/2021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A2D3CA-D8A3-4694-B488-CB2AA2458235}" type="slidenum">
              <a:rPr lang="en-GB" smtClean="0"/>
              <a:t>‹#›</a:t>
            </a:fld>
            <a:endParaRPr lang="en-GB"/>
          </a:p>
        </p:txBody>
      </p:sp>
    </p:spTree>
    <p:extLst>
      <p:ext uri="{BB962C8B-B14F-4D97-AF65-F5344CB8AC3E}">
        <p14:creationId xmlns:p14="http://schemas.microsoft.com/office/powerpoint/2010/main" val="411431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A549D0-0B81-43CE-A379-CFD2AD230A93}" type="datetime1">
              <a:rPr lang="en-GB" smtClean="0"/>
              <a:t>16/04/2021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145722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C47999-08BA-4DCA-9883-AAB873121FA5}" type="datetimeFigureOut">
              <a:rPr lang="en-GB" smtClean="0"/>
              <a:t>16/04/2021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A2D3CA-D8A3-4694-B488-CB2AA2458235}" type="slidenum">
              <a:rPr lang="en-GB" smtClean="0"/>
              <a:t>‹#›</a:t>
            </a:fld>
            <a:endParaRPr lang="en-GB"/>
          </a:p>
        </p:txBody>
      </p:sp>
    </p:spTree>
    <p:extLst>
      <p:ext uri="{BB962C8B-B14F-4D97-AF65-F5344CB8AC3E}">
        <p14:creationId xmlns:p14="http://schemas.microsoft.com/office/powerpoint/2010/main" val="1923873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47999-08BA-4DCA-9883-AAB873121FA5}" type="datetimeFigureOut">
              <a:rPr lang="en-GB" smtClean="0"/>
              <a:t>16/04/2021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A2D3CA-D8A3-4694-B488-CB2AA2458235}" type="slidenum">
              <a:rPr lang="en-GB" smtClean="0"/>
              <a:t>‹#›</a:t>
            </a:fld>
            <a:endParaRPr lang="en-GB"/>
          </a:p>
        </p:txBody>
      </p:sp>
    </p:spTree>
    <p:extLst>
      <p:ext uri="{BB962C8B-B14F-4D97-AF65-F5344CB8AC3E}">
        <p14:creationId xmlns:p14="http://schemas.microsoft.com/office/powerpoint/2010/main" val="973919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47999-08BA-4DCA-9883-AAB873121FA5}" type="datetimeFigureOut">
              <a:rPr lang="en-GB" smtClean="0"/>
              <a:t>16/04/2021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A2D3CA-D8A3-4694-B488-CB2AA2458235}" type="slidenum">
              <a:rPr lang="en-GB" smtClean="0"/>
              <a:t>‹#›</a:t>
            </a:fld>
            <a:endParaRPr lang="en-GB"/>
          </a:p>
        </p:txBody>
      </p:sp>
    </p:spTree>
    <p:extLst>
      <p:ext uri="{BB962C8B-B14F-4D97-AF65-F5344CB8AC3E}">
        <p14:creationId xmlns:p14="http://schemas.microsoft.com/office/powerpoint/2010/main" val="209697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A1A7A-9EE3-4BBB-938E-F5FEE24B54E0}" type="datetime1">
              <a:rPr lang="en-GB" smtClean="0"/>
              <a:t>16/04/2021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84362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27A2EC-7E93-4A6F-9019-15C69D0AFBF7}" type="datetime1">
              <a:rPr lang="en-GB" smtClean="0"/>
              <a:t>16/04/2021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416303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F208B75-1495-49D9-9318-13E33C9643E2}" type="datetime1">
              <a:rPr lang="en-GB" smtClean="0"/>
              <a:t>16/04/2021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316969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9B78434-5F66-48FB-A4EC-BEE2E344D3FD}" type="datetime1">
              <a:rPr lang="en-GB" smtClean="0"/>
              <a:t>16/04/2021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796963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F46B6-1AEF-415A-8820-1E9C7EE802A7}" type="datetime1">
              <a:rPr lang="en-GB" smtClean="0"/>
              <a:t>16/04/2021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350332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9845AE-2679-4E21-95C5-C9197ECFEE55}" type="datetime1">
              <a:rPr lang="en-GB" smtClean="0"/>
              <a:t>16/04/2021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379254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445064-1F1F-402D-9A37-2361D45D100D}" type="datetime1">
              <a:rPr lang="en-GB" smtClean="0"/>
              <a:t>16/04/2021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5A5340-6EF3-4418-AE88-BAD1197CC803}" type="slidenum">
              <a:rPr lang="en-GB" smtClean="0"/>
              <a:t>‹#›</a:t>
            </a:fld>
            <a:endParaRPr lang="en-GB" dirty="0"/>
          </a:p>
        </p:txBody>
      </p:sp>
    </p:spTree>
    <p:extLst>
      <p:ext uri="{BB962C8B-B14F-4D97-AF65-F5344CB8AC3E}">
        <p14:creationId xmlns:p14="http://schemas.microsoft.com/office/powerpoint/2010/main" val="2207141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B83F2-FA2B-4548-AF57-1A0FAF913A40}" type="datetime1">
              <a:rPr lang="en-GB" smtClean="0"/>
              <a:t>16/04/2021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A5340-6EF3-4418-AE88-BAD1197CC803}" type="slidenum">
              <a:rPr lang="en-GB" smtClean="0"/>
              <a:t>‹#›</a:t>
            </a:fld>
            <a:endParaRPr lang="en-GB" dirty="0"/>
          </a:p>
        </p:txBody>
      </p:sp>
      <p:pic>
        <p:nvPicPr>
          <p:cNvPr id="7" name="Picture 6"/>
          <p:cNvPicPr/>
          <p:nvPr userDrawn="1"/>
        </p:nvPicPr>
        <p:blipFill>
          <a:blip r:embed="rId13">
            <a:extLst>
              <a:ext uri="{28A0092B-C50C-407E-A947-70E740481C1C}">
                <a14:useLocalDpi xmlns:a14="http://schemas.microsoft.com/office/drawing/2010/main" val="0"/>
              </a:ext>
            </a:extLst>
          </a:blip>
          <a:stretch>
            <a:fillRect/>
          </a:stretch>
        </p:blipFill>
        <p:spPr>
          <a:xfrm>
            <a:off x="326043" y="332655"/>
            <a:ext cx="4998085" cy="785739"/>
          </a:xfrm>
          <a:prstGeom prst="rect">
            <a:avLst/>
          </a:prstGeom>
        </p:spPr>
      </p:pic>
      <p:pic>
        <p:nvPicPr>
          <p:cNvPr id="8" name="Picture 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45123" y="248805"/>
            <a:ext cx="2072081" cy="869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837714" y="328684"/>
            <a:ext cx="1358537" cy="789709"/>
          </a:xfrm>
          <a:prstGeom prst="rect">
            <a:avLst/>
          </a:prstGeom>
          <a:noFill/>
          <a:ln>
            <a:noFill/>
          </a:ln>
        </p:spPr>
      </p:pic>
      <p:pic>
        <p:nvPicPr>
          <p:cNvPr id="10" name="image1.jpeg" descr="A close up of a logo&#10;&#10;Description automatically generated"/>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446004" y="209726"/>
            <a:ext cx="2170417" cy="908668"/>
          </a:xfrm>
          <a:prstGeom prst="rect">
            <a:avLst/>
          </a:prstGeom>
          <a:noFill/>
          <a:ln>
            <a:noFill/>
          </a:ln>
        </p:spPr>
      </p:pic>
    </p:spTree>
    <p:extLst>
      <p:ext uri="{BB962C8B-B14F-4D97-AF65-F5344CB8AC3E}">
        <p14:creationId xmlns:p14="http://schemas.microsoft.com/office/powerpoint/2010/main" val="1232176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47999-08BA-4DCA-9883-AAB873121FA5}" type="datetimeFigureOut">
              <a:rPr lang="en-GB" smtClean="0"/>
              <a:t>16/04/2021</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2D3CA-D8A3-4694-B488-CB2AA2458235}" type="slidenum">
              <a:rPr lang="en-GB" smtClean="0"/>
              <a:t>‹#›</a:t>
            </a:fld>
            <a:endParaRPr lang="en-GB"/>
          </a:p>
        </p:txBody>
      </p:sp>
    </p:spTree>
    <p:extLst>
      <p:ext uri="{BB962C8B-B14F-4D97-AF65-F5344CB8AC3E}">
        <p14:creationId xmlns:p14="http://schemas.microsoft.com/office/powerpoint/2010/main" val="326068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3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ictionary.cambridge.org/dictionary/english/anaphylacti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38.png"/><Relationship Id="rId5" Type="http://schemas.openxmlformats.org/officeDocument/2006/relationships/oleObject" Target="../embeddings/oleObject1.bin"/><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hyperlink" Target="https://coronavirus-yellowcard.mhra.gov.u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gov.uk/government/collections/coronavirus-covid-19-social-care-guidance" TargetMode="Externa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hyperlink" Target="http://www.nhs.uk/covid-vaccina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proudtocarenorthlondon.org.uk/covid-vaccine-faq" TargetMode="External"/><Relationship Id="rId4" Type="http://schemas.openxmlformats.org/officeDocument/2006/relationships/hyperlink" Target="https://northcentrallondonccg.nhs.uk/ncl-frontline-health-and-social-care-staff-covid-19-vaccination-registratio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hyperlink" Target="mailto:ProudToCare@camden.gov.uk" TargetMode="External"/><Relationship Id="rId2" Type="http://schemas.openxmlformats.org/officeDocument/2006/relationships/hyperlink" Target="https://www.proudtocarenorthlondon.org.uk/covid-homepage" TargetMode="Externa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8" Type="http://schemas.openxmlformats.org/officeDocument/2006/relationships/hyperlink" Target="https://www.healthpublications.gov.uk/ViewArticle.html?sp=Swhattoexpectaftermycovidvaccinationleaflet8pdla5" TargetMode="External"/><Relationship Id="rId13" Type="http://schemas.openxmlformats.org/officeDocument/2006/relationships/hyperlink" Target="https://www.rcog.org.uk/" TargetMode="External"/><Relationship Id="rId18" Type="http://schemas.openxmlformats.org/officeDocument/2006/relationships/hyperlink" Target="https://www.bmj.com/content/372/bmj.n18" TargetMode="External"/><Relationship Id="rId3" Type="http://schemas.openxmlformats.org/officeDocument/2006/relationships/hyperlink" Target="https://www.google.com/maps/d/edit?mid=1D-r3EbpiHnUKOq5Vo7I1n3BdxpVsCZdF&amp;usp=sharing" TargetMode="External"/><Relationship Id="rId7" Type="http://schemas.openxmlformats.org/officeDocument/2006/relationships/hyperlink" Target="https://assets.publishing.service.gov.uk/government/uploads/system/uploads/attachment_data/file/951769/PHE_COVID-19_vaccination_guide_what_to_expect_after_your_vaccination_English_v2.pdf" TargetMode="External"/><Relationship Id="rId12" Type="http://schemas.openxmlformats.org/officeDocument/2006/relationships/hyperlink" Target="https://www.gov.uk/government/publications/covid-19-vaccination-women-of-childbearing-age-currently-pregnant-planning-a-pregnancy-or-breastfeeding" TargetMode="External"/><Relationship Id="rId17" Type="http://schemas.openxmlformats.org/officeDocument/2006/relationships/hyperlink" Target="https://www.youtube.com/watch?v=ddDiyIKUP0M" TargetMode="External"/><Relationship Id="rId2" Type="http://schemas.openxmlformats.org/officeDocument/2006/relationships/notesSlide" Target="../notesSlides/notesSlide10.xml"/><Relationship Id="rId16" Type="http://schemas.openxmlformats.org/officeDocument/2006/relationships/hyperlink" Target="https://www.youtube.com/watch?v=DUTRaOOblI8&amp;feature=youtu.be" TargetMode="External"/><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951763/PHE_COVID-19_vaccination_guide_for_social_care_workers_English_v2.pdf" TargetMode="External"/><Relationship Id="rId11" Type="http://schemas.openxmlformats.org/officeDocument/2006/relationships/hyperlink" Target="https://coronavirusresources.phe.gov.uk/covid-19-vaccine/resources/social-media-resources/" TargetMode="External"/><Relationship Id="rId5" Type="http://schemas.openxmlformats.org/officeDocument/2006/relationships/hyperlink" Target="https://www.healthpublications.gov.uk/ViewArticle.html?sp=Smaincovidvaccineleafletpatient" TargetMode="External"/><Relationship Id="rId15" Type="http://schemas.openxmlformats.org/officeDocument/2006/relationships/hyperlink" Target="https://coronavirusresources.phe.gov.uk/covid-19-vaccine/resources/social-media-animations/" TargetMode="External"/><Relationship Id="rId10" Type="http://schemas.openxmlformats.org/officeDocument/2006/relationships/hyperlink" Target="https://www.gov.uk/government/publications/covid-19-vaccination-consent-forms-and-letters-for-care-home-residents" TargetMode="External"/><Relationship Id="rId19" Type="http://schemas.openxmlformats.org/officeDocument/2006/relationships/image" Target="../media/image6.png"/><Relationship Id="rId4" Type="http://schemas.openxmlformats.org/officeDocument/2006/relationships/hyperlink" Target="https://www.gov.uk/government/publications/covid-19-vaccinations-and-care-homes-programme-launch/covid-19-vaccinations-and-care-homes-programme-launch" TargetMode="External"/><Relationship Id="rId9" Type="http://schemas.openxmlformats.org/officeDocument/2006/relationships/hyperlink" Target="https://assets.publishing.service.gov.uk/government/uploads/system/uploads/attachment_data/file/940566/Information_for_UK_recipients_on_Pfizer_BioNTech_COVID-19_vaccine.pdf" TargetMode="External"/><Relationship Id="rId14" Type="http://schemas.openxmlformats.org/officeDocument/2006/relationships/hyperlink" Target="http://www.uktis.org/"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ddDiyIKUP0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publications/priority-groups-for-coronavirus-covid-19-vaccination-advice-from-the-jcvi-30-december-2020" TargetMode="External"/><Relationship Id="rId2" Type="http://schemas.openxmlformats.org/officeDocument/2006/relationships/hyperlink" Target="https://www.gov.uk/government/publications/guidance-on-shielding-and-protecting-extremely-vulnerable-persons-from-covid-19/guidance-on-shielding-and-protecting-extremely-vulnerable-persons-from-covid-19"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1133341" y="2179320"/>
            <a:ext cx="9761637" cy="225910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latin typeface="Arial" panose="020B0604020202020204" pitchFamily="34" charset="0"/>
                <a:cs typeface="Arial" panose="020B0604020202020204" pitchFamily="34" charset="0"/>
              </a:rPr>
              <a:t>            </a:t>
            </a:r>
            <a:r>
              <a:rPr lang="en-GB" sz="4800" b="1" dirty="0">
                <a:cs typeface="Arial" panose="020B0604020202020204" pitchFamily="34" charset="0"/>
              </a:rPr>
              <a:t>Covid-19 Vaccine   </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435" y="4071917"/>
            <a:ext cx="4061012"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326043" y="160338"/>
            <a:ext cx="11552921" cy="883997"/>
          </a:xfrm>
          <a:prstGeom prst="rect">
            <a:avLst/>
          </a:prstGeom>
        </p:spPr>
      </p:pic>
      <p:sp>
        <p:nvSpPr>
          <p:cNvPr id="2" name="Slide Number Placeholder 1"/>
          <p:cNvSpPr>
            <a:spLocks noGrp="1"/>
          </p:cNvSpPr>
          <p:nvPr>
            <p:ph type="sldNum" sz="quarter" idx="12"/>
          </p:nvPr>
        </p:nvSpPr>
        <p:spPr/>
        <p:txBody>
          <a:bodyPr/>
          <a:lstStyle/>
          <a:p>
            <a:fld id="{495A5340-6EF3-4418-AE88-BAD1197CC803}" type="slidenum">
              <a:rPr lang="en-GB" smtClean="0"/>
              <a:t>1</a:t>
            </a:fld>
            <a:endParaRPr lang="en-GB" dirty="0"/>
          </a:p>
        </p:txBody>
      </p:sp>
    </p:spTree>
    <p:extLst>
      <p:ext uri="{BB962C8B-B14F-4D97-AF65-F5344CB8AC3E}">
        <p14:creationId xmlns:p14="http://schemas.microsoft.com/office/powerpoint/2010/main" val="252287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319539" y="2086377"/>
            <a:ext cx="10316899" cy="4506928"/>
          </a:xfrm>
        </p:spPr>
        <p:txBody>
          <a:bodyPr/>
          <a:lstStyle/>
          <a:p>
            <a:endParaRPr lang="en-GB" sz="2800" b="1" dirty="0">
              <a:solidFill>
                <a:schemeClr val="tx1"/>
              </a:solidFill>
              <a:latin typeface="Arial" panose="020B0604020202020204" pitchFamily="34" charset="0"/>
              <a:cs typeface="Arial" panose="020B0604020202020204" pitchFamily="34" charset="0"/>
            </a:endParaRPr>
          </a:p>
          <a:p>
            <a:endParaRPr lang="en-GB" sz="2800" b="1" dirty="0">
              <a:solidFill>
                <a:schemeClr val="tx1"/>
              </a:solidFill>
              <a:cs typeface="Arial" panose="020B0604020202020204" pitchFamily="34" charset="0"/>
            </a:endParaRPr>
          </a:p>
          <a:p>
            <a:r>
              <a:rPr lang="en-GB" sz="3200" b="1" dirty="0">
                <a:solidFill>
                  <a:srgbClr val="FF0000"/>
                </a:solidFill>
                <a:cs typeface="Arial" panose="020B0604020202020204" pitchFamily="34" charset="0"/>
              </a:rPr>
              <a:t>NO</a:t>
            </a:r>
            <a:r>
              <a:rPr lang="en-GB" sz="3200" dirty="0">
                <a:cs typeface="Arial" panose="020B0604020202020204" pitchFamily="34" charset="0"/>
              </a:rPr>
              <a:t> –</a:t>
            </a:r>
            <a:r>
              <a:rPr lang="en-GB" sz="3200" dirty="0">
                <a:solidFill>
                  <a:schemeClr val="tx1"/>
                </a:solidFill>
                <a:cs typeface="Arial" panose="020B0604020202020204" pitchFamily="34" charset="0"/>
              </a:rPr>
              <a:t> you have the right to refuse </a:t>
            </a:r>
          </a:p>
          <a:p>
            <a:endParaRPr lang="en-GB" sz="3200" dirty="0">
              <a:solidFill>
                <a:schemeClr val="tx1"/>
              </a:solidFill>
              <a:cs typeface="Arial" panose="020B0604020202020204" pitchFamily="34" charset="0"/>
            </a:endParaRPr>
          </a:p>
          <a:p>
            <a:r>
              <a:rPr lang="en-GB" sz="3200" dirty="0">
                <a:solidFill>
                  <a:schemeClr val="tx1"/>
                </a:solidFill>
                <a:cs typeface="Arial" panose="020B0604020202020204" pitchFamily="34" charset="0"/>
              </a:rPr>
              <a:t>Vaccines are not mandatory in the UK</a:t>
            </a:r>
          </a:p>
          <a:p>
            <a:endParaRPr lang="en-GB" sz="3200" dirty="0">
              <a:solidFill>
                <a:schemeClr val="tx1"/>
              </a:solidFill>
              <a:cs typeface="Arial" panose="020B0604020202020204" pitchFamily="34" charset="0"/>
            </a:endParaRPr>
          </a:p>
          <a:p>
            <a:r>
              <a:rPr lang="en-GB" sz="3200" dirty="0">
                <a:solidFill>
                  <a:schemeClr val="tx1"/>
                </a:solidFill>
                <a:cs typeface="Arial" panose="020B0604020202020204" pitchFamily="34" charset="0"/>
              </a:rPr>
              <a:t>However we would encourage all staff to read information from </a:t>
            </a:r>
            <a:r>
              <a:rPr lang="en-GB" sz="3200" dirty="0">
                <a:solidFill>
                  <a:schemeClr val="tx1"/>
                </a:solidFill>
                <a:cs typeface="Arial" panose="020B0604020202020204" pitchFamily="34" charset="0"/>
                <a:hlinkClick r:id="rId2" action="ppaction://hlinksldjump"/>
              </a:rPr>
              <a:t>creditable sources </a:t>
            </a:r>
            <a:r>
              <a:rPr lang="en-GB" sz="3200" dirty="0">
                <a:solidFill>
                  <a:schemeClr val="tx1"/>
                </a:solidFill>
                <a:cs typeface="Arial" panose="020B0604020202020204" pitchFamily="34" charset="0"/>
              </a:rPr>
              <a:t>to make an informed decision</a:t>
            </a:r>
          </a:p>
          <a:p>
            <a:pPr marL="0" indent="0">
              <a:buNone/>
            </a:pPr>
            <a:r>
              <a:rPr lang="en-GB" sz="2800" dirty="0">
                <a:solidFill>
                  <a:schemeClr val="tx1"/>
                </a:solidFill>
                <a:latin typeface="Arial" panose="020B0604020202020204" pitchFamily="34" charset="0"/>
                <a:cs typeface="Arial" panose="020B0604020202020204" pitchFamily="34" charset="0"/>
              </a:rPr>
              <a:t> </a:t>
            </a:r>
          </a:p>
          <a:p>
            <a:endParaRPr lang="en-GB" sz="2800" dirty="0"/>
          </a:p>
          <a:p>
            <a:endParaRPr lang="en-GB" sz="2800" dirty="0"/>
          </a:p>
        </p:txBody>
      </p:sp>
      <p:sp>
        <p:nvSpPr>
          <p:cNvPr id="5" name="Title 2"/>
          <p:cNvSpPr>
            <a:spLocks noGrp="1"/>
          </p:cNvSpPr>
          <p:nvPr>
            <p:ph type="title"/>
          </p:nvPr>
        </p:nvSpPr>
        <p:spPr>
          <a:xfrm>
            <a:off x="326043" y="1249824"/>
            <a:ext cx="8756073" cy="631064"/>
          </a:xfrm>
        </p:spPr>
        <p:txBody>
          <a:bodyPr>
            <a:normAutofit fontScale="90000"/>
          </a:bodyPr>
          <a:lstStyle/>
          <a:p>
            <a:r>
              <a:rPr lang="en-GB" b="1" dirty="0">
                <a:solidFill>
                  <a:schemeClr val="tx1"/>
                </a:solidFill>
                <a:cs typeface="Arial" panose="020B0604020202020204" pitchFamily="34" charset="0"/>
              </a:rPr>
              <a:t>Do I have to have the Vaccine?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087" y="1249824"/>
            <a:ext cx="271462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stretch>
            <a:fillRect/>
          </a:stretch>
        </p:blipFill>
        <p:spPr>
          <a:xfrm>
            <a:off x="326043" y="134278"/>
            <a:ext cx="11552921" cy="734993"/>
          </a:xfrm>
          <a:prstGeom prst="rect">
            <a:avLst/>
          </a:prstGeom>
        </p:spPr>
      </p:pic>
      <p:sp>
        <p:nvSpPr>
          <p:cNvPr id="2" name="Slide Number Placeholder 1"/>
          <p:cNvSpPr>
            <a:spLocks noGrp="1"/>
          </p:cNvSpPr>
          <p:nvPr>
            <p:ph type="sldNum" sz="quarter" idx="12"/>
          </p:nvPr>
        </p:nvSpPr>
        <p:spPr/>
        <p:txBody>
          <a:bodyPr/>
          <a:lstStyle/>
          <a:p>
            <a:fld id="{495A5340-6EF3-4418-AE88-BAD1197CC803}" type="slidenum">
              <a:rPr lang="en-GB" smtClean="0"/>
              <a:t>10</a:t>
            </a:fld>
            <a:endParaRPr lang="en-GB" dirty="0"/>
          </a:p>
        </p:txBody>
      </p:sp>
    </p:spTree>
    <p:extLst>
      <p:ext uri="{BB962C8B-B14F-4D97-AF65-F5344CB8AC3E}">
        <p14:creationId xmlns:p14="http://schemas.microsoft.com/office/powerpoint/2010/main" val="44974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05484" y="2123492"/>
            <a:ext cx="11781032" cy="3813926"/>
          </a:xfrm>
        </p:spPr>
        <p:txBody>
          <a:bodyPr>
            <a:normAutofit fontScale="92500" lnSpcReduction="20000"/>
          </a:bodyPr>
          <a:lstStyle/>
          <a:p>
            <a:pPr marL="0" indent="0">
              <a:buNone/>
            </a:pPr>
            <a:r>
              <a:rPr lang="en-GB" sz="3600" dirty="0">
                <a:cs typeface="Arial" panose="020B0604020202020204" pitchFamily="34" charset="0"/>
              </a:rPr>
              <a:t> </a:t>
            </a:r>
            <a:r>
              <a:rPr lang="en-GB" sz="3200" b="1" dirty="0">
                <a:solidFill>
                  <a:srgbClr val="FF0000"/>
                </a:solidFill>
                <a:cs typeface="Arial" panose="020B0604020202020204" pitchFamily="34" charset="0"/>
              </a:rPr>
              <a:t>NO</a:t>
            </a:r>
            <a:r>
              <a:rPr lang="en-GB" sz="3200" dirty="0">
                <a:cs typeface="Arial" panose="020B0604020202020204" pitchFamily="34" charset="0"/>
              </a:rPr>
              <a:t> – you cannot catch Covid-19 from the vaccines, It is not a live vaccine therefore you would not be injected with the live virus. </a:t>
            </a:r>
          </a:p>
          <a:p>
            <a:pPr marL="0" indent="0">
              <a:buNone/>
            </a:pPr>
            <a:endParaRPr lang="en-GB" sz="3200" dirty="0">
              <a:cs typeface="Arial" panose="020B0604020202020204" pitchFamily="34" charset="0"/>
            </a:endParaRPr>
          </a:p>
          <a:p>
            <a:r>
              <a:rPr lang="en-GB" sz="3200" dirty="0">
                <a:cs typeface="Arial" panose="020B0604020202020204" pitchFamily="34" charset="0"/>
              </a:rPr>
              <a:t>It is possible you may have caught Covid-19 before being vaccinated </a:t>
            </a:r>
          </a:p>
          <a:p>
            <a:pPr marL="0" indent="0">
              <a:buNone/>
            </a:pPr>
            <a:r>
              <a:rPr lang="en-GB" sz="3200" dirty="0">
                <a:cs typeface="Arial" panose="020B0604020202020204" pitchFamily="34" charset="0"/>
              </a:rPr>
              <a:t>(or shortly afterwards) and not realise it for a few days.</a:t>
            </a:r>
          </a:p>
          <a:p>
            <a:endParaRPr lang="en-GB" sz="3200" dirty="0">
              <a:cs typeface="Arial" panose="020B0604020202020204" pitchFamily="34" charset="0"/>
            </a:endParaRPr>
          </a:p>
          <a:p>
            <a:r>
              <a:rPr lang="en-GB" sz="3200" dirty="0">
                <a:cs typeface="Arial" panose="020B0604020202020204" pitchFamily="34" charset="0"/>
              </a:rPr>
              <a:t>If you have symptoms of Covid-19 then you should </a:t>
            </a:r>
          </a:p>
          <a:p>
            <a:pPr marL="0" indent="0">
              <a:buNone/>
            </a:pPr>
            <a:r>
              <a:rPr lang="en-GB" sz="3200" dirty="0">
                <a:cs typeface="Arial" panose="020B0604020202020204" pitchFamily="34" charset="0"/>
              </a:rPr>
              <a:t>  self isolate and get a test</a:t>
            </a:r>
          </a:p>
        </p:txBody>
      </p:sp>
      <p:pic>
        <p:nvPicPr>
          <p:cNvPr id="5" name="Picture 3" descr="C:\Users\NtimEfu\AppData\Local\Microsoft\Windows\INetCache\IE\G1F4ILVY\Not-myth-fac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5844" y="4420299"/>
            <a:ext cx="3260672" cy="21306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214009" y="211876"/>
            <a:ext cx="11552921" cy="802189"/>
          </a:xfrm>
          <a:prstGeom prst="rect">
            <a:avLst/>
          </a:prstGeom>
        </p:spPr>
      </p:pic>
      <p:sp>
        <p:nvSpPr>
          <p:cNvPr id="2" name="Slide Number Placeholder 1"/>
          <p:cNvSpPr>
            <a:spLocks noGrp="1"/>
          </p:cNvSpPr>
          <p:nvPr>
            <p:ph type="sldNum" sz="quarter" idx="12"/>
          </p:nvPr>
        </p:nvSpPr>
        <p:spPr/>
        <p:txBody>
          <a:bodyPr/>
          <a:lstStyle/>
          <a:p>
            <a:fld id="{495A5340-6EF3-4418-AE88-BAD1197CC803}" type="slidenum">
              <a:rPr lang="en-GB" smtClean="0"/>
              <a:t>11</a:t>
            </a:fld>
            <a:endParaRPr lang="en-GB" dirty="0"/>
          </a:p>
        </p:txBody>
      </p:sp>
      <p:sp>
        <p:nvSpPr>
          <p:cNvPr id="3" name="TextBox 2">
            <a:extLst>
              <a:ext uri="{FF2B5EF4-FFF2-40B4-BE49-F238E27FC236}">
                <a16:creationId xmlns:a16="http://schemas.microsoft.com/office/drawing/2014/main" id="{4E3ACBF1-14C7-4760-9701-6694A6FF385F}"/>
              </a:ext>
            </a:extLst>
          </p:cNvPr>
          <p:cNvSpPr txBox="1"/>
          <p:nvPr/>
        </p:nvSpPr>
        <p:spPr>
          <a:xfrm>
            <a:off x="214009" y="1171074"/>
            <a:ext cx="11288180" cy="923330"/>
          </a:xfrm>
          <a:prstGeom prst="rect">
            <a:avLst/>
          </a:prstGeom>
          <a:noFill/>
        </p:spPr>
        <p:txBody>
          <a:bodyPr wrap="square" rtlCol="0">
            <a:spAutoFit/>
          </a:bodyPr>
          <a:lstStyle/>
          <a:p>
            <a:r>
              <a:rPr lang="en-GB" sz="3600" b="1" dirty="0">
                <a:latin typeface="+mj-lt"/>
                <a:cs typeface="Arial" panose="020B0604020202020204" pitchFamily="34" charset="0"/>
              </a:rPr>
              <a:t>Will the vaccine give me covid-19?</a:t>
            </a:r>
          </a:p>
          <a:p>
            <a:endParaRPr lang="en-GB" dirty="0"/>
          </a:p>
        </p:txBody>
      </p:sp>
    </p:spTree>
    <p:extLst>
      <p:ext uri="{BB962C8B-B14F-4D97-AF65-F5344CB8AC3E}">
        <p14:creationId xmlns:p14="http://schemas.microsoft.com/office/powerpoint/2010/main" val="3347719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00946" y="1844824"/>
            <a:ext cx="11292032" cy="2549429"/>
          </a:xfrm>
        </p:spPr>
        <p:txBody>
          <a:bodyPr>
            <a:normAutofit/>
          </a:bodyPr>
          <a:lstStyle/>
          <a:p>
            <a:pPr marL="0" indent="0">
              <a:buNone/>
            </a:pPr>
            <a:r>
              <a:rPr lang="en-GB" dirty="0">
                <a:cs typeface="Arial" panose="020B0604020202020204" pitchFamily="34" charset="0"/>
              </a:rPr>
              <a:t>Experts do not know how long someone is protected from getting sick again after recovering from Covid-19. </a:t>
            </a:r>
          </a:p>
          <a:p>
            <a:pPr marL="0" indent="0">
              <a:buNone/>
            </a:pPr>
            <a:r>
              <a:rPr lang="en-GB" dirty="0">
                <a:cs typeface="Arial" panose="020B0604020202020204" pitchFamily="34" charset="0"/>
              </a:rPr>
              <a:t>Evidence suggests natural immunity may not last long so there is a risk of getting re- infected with Covid-19 again. </a:t>
            </a:r>
          </a:p>
          <a:p>
            <a:pPr marL="0" indent="0">
              <a:buNone/>
            </a:pPr>
            <a:endParaRPr lang="en-GB" sz="3600" u="sng" dirty="0">
              <a:cs typeface="Arial" panose="020B0604020202020204"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515" y="3568845"/>
            <a:ext cx="3698463" cy="303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326043" y="15959"/>
            <a:ext cx="11552921" cy="705935"/>
          </a:xfrm>
          <a:prstGeom prst="rect">
            <a:avLst/>
          </a:prstGeom>
        </p:spPr>
      </p:pic>
      <p:sp>
        <p:nvSpPr>
          <p:cNvPr id="2" name="Slide Number Placeholder 1"/>
          <p:cNvSpPr>
            <a:spLocks noGrp="1"/>
          </p:cNvSpPr>
          <p:nvPr>
            <p:ph type="sldNum" sz="quarter" idx="12"/>
          </p:nvPr>
        </p:nvSpPr>
        <p:spPr/>
        <p:txBody>
          <a:bodyPr/>
          <a:lstStyle/>
          <a:p>
            <a:fld id="{495A5340-6EF3-4418-AE88-BAD1197CC803}" type="slidenum">
              <a:rPr lang="en-GB" smtClean="0"/>
              <a:t>12</a:t>
            </a:fld>
            <a:endParaRPr lang="en-GB" dirty="0"/>
          </a:p>
        </p:txBody>
      </p:sp>
      <p:sp>
        <p:nvSpPr>
          <p:cNvPr id="3" name="TextBox 2">
            <a:extLst>
              <a:ext uri="{FF2B5EF4-FFF2-40B4-BE49-F238E27FC236}">
                <a16:creationId xmlns:a16="http://schemas.microsoft.com/office/drawing/2014/main" id="{56BE2835-5D40-4F8E-A200-E836027406B2}"/>
              </a:ext>
            </a:extLst>
          </p:cNvPr>
          <p:cNvSpPr txBox="1"/>
          <p:nvPr/>
        </p:nvSpPr>
        <p:spPr>
          <a:xfrm>
            <a:off x="200946" y="856178"/>
            <a:ext cx="11152854" cy="923330"/>
          </a:xfrm>
          <a:prstGeom prst="rect">
            <a:avLst/>
          </a:prstGeom>
          <a:noFill/>
        </p:spPr>
        <p:txBody>
          <a:bodyPr wrap="square" rtlCol="0">
            <a:spAutoFit/>
          </a:bodyPr>
          <a:lstStyle/>
          <a:p>
            <a:r>
              <a:rPr lang="en-GB" sz="3600" b="1" dirty="0">
                <a:latin typeface="+mj-lt"/>
                <a:cs typeface="Arial" panose="020B0604020202020204" pitchFamily="34" charset="0"/>
              </a:rPr>
              <a:t>I have already had Covid-19, so do I  still need the vaccine?</a:t>
            </a:r>
          </a:p>
          <a:p>
            <a:endParaRPr lang="en-GB" dirty="0"/>
          </a:p>
        </p:txBody>
      </p:sp>
      <p:sp>
        <p:nvSpPr>
          <p:cNvPr id="5" name="TextBox 4">
            <a:extLst>
              <a:ext uri="{FF2B5EF4-FFF2-40B4-BE49-F238E27FC236}">
                <a16:creationId xmlns:a16="http://schemas.microsoft.com/office/drawing/2014/main" id="{609EC8C8-6D09-4B9A-9604-37DF4B367282}"/>
              </a:ext>
            </a:extLst>
          </p:cNvPr>
          <p:cNvSpPr txBox="1"/>
          <p:nvPr/>
        </p:nvSpPr>
        <p:spPr>
          <a:xfrm>
            <a:off x="200946" y="4507263"/>
            <a:ext cx="7258633" cy="1231106"/>
          </a:xfrm>
          <a:prstGeom prst="rect">
            <a:avLst/>
          </a:prstGeom>
          <a:noFill/>
        </p:spPr>
        <p:txBody>
          <a:bodyPr wrap="square" rtlCol="0">
            <a:spAutoFit/>
          </a:bodyPr>
          <a:lstStyle/>
          <a:p>
            <a:r>
              <a:rPr lang="en-GB" sz="2800" b="1" dirty="0">
                <a:cs typeface="Arial" panose="020B0604020202020204" pitchFamily="34" charset="0"/>
              </a:rPr>
              <a:t>Therefore it is vital to have the vaccine even if you have already been infected with Covid-19</a:t>
            </a:r>
          </a:p>
          <a:p>
            <a:endParaRPr lang="en-GB" dirty="0"/>
          </a:p>
        </p:txBody>
      </p:sp>
    </p:spTree>
    <p:extLst>
      <p:ext uri="{BB962C8B-B14F-4D97-AF65-F5344CB8AC3E}">
        <p14:creationId xmlns:p14="http://schemas.microsoft.com/office/powerpoint/2010/main" val="353438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257010" y="1960925"/>
            <a:ext cx="1142164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000000"/>
                </a:solidFill>
                <a:effectLst/>
                <a:uLnTx/>
                <a:uFillTx/>
                <a:cs typeface="Arial" panose="020B0604020202020204" pitchFamily="34" charset="0"/>
              </a:rPr>
              <a:t>You may have seen some false information about the vaccine on the internet.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000000"/>
                </a:solidFill>
                <a:effectLst/>
                <a:uLnTx/>
                <a:uFillTx/>
                <a:cs typeface="Arial" panose="020B0604020202020204" pitchFamily="34" charset="0"/>
              </a:rPr>
              <a:t>The below statements are </a:t>
            </a:r>
            <a:r>
              <a:rPr kumimoji="0" lang="en-GB" b="1" i="0" u="none" strike="noStrike" kern="0" cap="none" spc="0" normalizeH="0" baseline="0" noProof="0" dirty="0">
                <a:ln>
                  <a:noFill/>
                </a:ln>
                <a:solidFill>
                  <a:srgbClr val="000000"/>
                </a:solidFill>
                <a:effectLst/>
                <a:uLnTx/>
                <a:uFillTx/>
                <a:cs typeface="Arial" panose="020B0604020202020204" pitchFamily="34" charset="0"/>
              </a:rPr>
              <a:t>truths</a:t>
            </a:r>
            <a:r>
              <a:rPr kumimoji="0" lang="en-GB" b="0" i="0" u="none" strike="noStrike" kern="0" cap="none" spc="0" normalizeH="0" baseline="0" noProof="0" dirty="0">
                <a:ln>
                  <a:noFill/>
                </a:ln>
                <a:solidFill>
                  <a:srgbClr val="000000"/>
                </a:solidFill>
                <a:effectLst/>
                <a:uLnTx/>
                <a:uFillTx/>
                <a:cs typeface="Arial" panose="020B0604020202020204" pitchFamily="34" charset="0"/>
              </a:rPr>
              <a:t> about the vaccine</a:t>
            </a:r>
          </a:p>
        </p:txBody>
      </p:sp>
      <p:sp>
        <p:nvSpPr>
          <p:cNvPr id="8" name="TextBox 7"/>
          <p:cNvSpPr txBox="1"/>
          <p:nvPr/>
        </p:nvSpPr>
        <p:spPr>
          <a:xfrm>
            <a:off x="257009" y="673881"/>
            <a:ext cx="7315198"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Truth about the vaccine</a:t>
            </a:r>
          </a:p>
        </p:txBody>
      </p:sp>
      <p:pic>
        <p:nvPicPr>
          <p:cNvPr id="5" name="Picture 4"/>
          <p:cNvPicPr>
            <a:picLocks noChangeAspect="1"/>
          </p:cNvPicPr>
          <p:nvPr/>
        </p:nvPicPr>
        <p:blipFill>
          <a:blip r:embed="rId2"/>
          <a:stretch>
            <a:fillRect/>
          </a:stretch>
        </p:blipFill>
        <p:spPr>
          <a:xfrm>
            <a:off x="257010" y="91638"/>
            <a:ext cx="11552921" cy="584775"/>
          </a:xfrm>
          <a:prstGeom prst="rect">
            <a:avLst/>
          </a:prstGeom>
        </p:spPr>
      </p:pic>
      <p:graphicFrame>
        <p:nvGraphicFramePr>
          <p:cNvPr id="9" name="Table 5">
            <a:extLst>
              <a:ext uri="{FF2B5EF4-FFF2-40B4-BE49-F238E27FC236}">
                <a16:creationId xmlns:a16="http://schemas.microsoft.com/office/drawing/2014/main" id="{F97F9D60-A9E2-427A-BF74-AB7F011DE783}"/>
              </a:ext>
            </a:extLst>
          </p:cNvPr>
          <p:cNvGraphicFramePr>
            <a:graphicFrameLocks noGrp="1"/>
          </p:cNvGraphicFramePr>
          <p:nvPr>
            <p:extLst>
              <p:ext uri="{D42A27DB-BD31-4B8C-83A1-F6EECF244321}">
                <p14:modId xmlns:p14="http://schemas.microsoft.com/office/powerpoint/2010/main" val="3699079762"/>
              </p:ext>
            </p:extLst>
          </p:nvPr>
        </p:nvGraphicFramePr>
        <p:xfrm>
          <a:off x="257010" y="3429000"/>
          <a:ext cx="11690986" cy="3017520"/>
        </p:xfrm>
        <a:graphic>
          <a:graphicData uri="http://schemas.openxmlformats.org/drawingml/2006/table">
            <a:tbl>
              <a:tblPr firstRow="1" bandRow="1"/>
              <a:tblGrid>
                <a:gridCol w="5200371">
                  <a:extLst>
                    <a:ext uri="{9D8B030D-6E8A-4147-A177-3AD203B41FA5}">
                      <a16:colId xmlns:a16="http://schemas.microsoft.com/office/drawing/2014/main" val="3339392612"/>
                    </a:ext>
                  </a:extLst>
                </a:gridCol>
                <a:gridCol w="6490615">
                  <a:extLst>
                    <a:ext uri="{9D8B030D-6E8A-4147-A177-3AD203B41FA5}">
                      <a16:colId xmlns:a16="http://schemas.microsoft.com/office/drawing/2014/main" val="1971770775"/>
                    </a:ext>
                  </a:extLst>
                </a:gridCol>
              </a:tblGrid>
              <a:tr h="11176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000" dirty="0"/>
                        <a:t>The vaccine </a:t>
                      </a:r>
                      <a:r>
                        <a:rPr lang="en-GB" sz="2000" b="1" dirty="0"/>
                        <a:t>does not </a:t>
                      </a:r>
                      <a:r>
                        <a:rPr lang="en-GB" sz="2000" dirty="0"/>
                        <a:t>contain microchips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vaccine only has what it needs to produce the fighting cells and other</a:t>
                      </a:r>
                      <a:r>
                        <a:rPr lang="en-GB" baseline="0" dirty="0"/>
                        <a:t> ingredients</a:t>
                      </a:r>
                      <a:r>
                        <a:rPr lang="en-GB" dirty="0"/>
                        <a:t> to make it safe, able to be delivered and able to be stored.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Nothing goes into a vaccine unless it is absolutely needed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698576292"/>
                  </a:ext>
                </a:extLst>
              </a:tr>
              <a:tr h="6017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000" dirty="0"/>
                        <a:t>The vaccine </a:t>
                      </a:r>
                      <a:r>
                        <a:rPr lang="en-GB" sz="2000" b="1" dirty="0"/>
                        <a:t>does not </a:t>
                      </a:r>
                      <a:r>
                        <a:rPr lang="en-GB" sz="2000" dirty="0"/>
                        <a:t>alter your DNA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dirty="0"/>
                        <a:t>The vaccine only gets you to produce an immune response – the virus fighters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627518259"/>
                  </a:ext>
                </a:extLst>
              </a:tr>
              <a:tr h="11176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000" dirty="0"/>
                        <a:t>The vaccine trials </a:t>
                      </a:r>
                      <a:r>
                        <a:rPr lang="en-GB" sz="2000" b="1" dirty="0"/>
                        <a:t>were not </a:t>
                      </a:r>
                      <a:r>
                        <a:rPr lang="en-GB" sz="2000" dirty="0"/>
                        <a:t>just in Africa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800" kern="1200" dirty="0">
                          <a:solidFill>
                            <a:schemeClr val="tx1"/>
                          </a:solidFill>
                          <a:effectLst/>
                          <a:latin typeface="+mn-lt"/>
                          <a:ea typeface="+mn-ea"/>
                          <a:cs typeface="+mn-cs"/>
                        </a:rPr>
                        <a:t>The Pfizer/</a:t>
                      </a:r>
                      <a:r>
                        <a:rPr lang="en-GB" sz="1800" kern="1200" dirty="0" err="1">
                          <a:solidFill>
                            <a:schemeClr val="tx1"/>
                          </a:solidFill>
                          <a:effectLst/>
                          <a:latin typeface="+mn-lt"/>
                          <a:ea typeface="+mn-ea"/>
                          <a:cs typeface="+mn-cs"/>
                        </a:rPr>
                        <a:t>BioNTech</a:t>
                      </a:r>
                      <a:r>
                        <a:rPr lang="en-GB" sz="1800" kern="1200" dirty="0">
                          <a:solidFill>
                            <a:schemeClr val="tx1"/>
                          </a:solidFill>
                          <a:effectLst/>
                          <a:latin typeface="+mn-lt"/>
                          <a:ea typeface="+mn-ea"/>
                          <a:cs typeface="+mn-cs"/>
                        </a:rPr>
                        <a:t>  vaccine trials were in the United States, Europe, Turkey, South Africa, and South America.</a:t>
                      </a:r>
                    </a:p>
                    <a:p>
                      <a:r>
                        <a:rPr lang="en-GB" sz="1800" kern="1200" dirty="0">
                          <a:solidFill>
                            <a:schemeClr val="tx1"/>
                          </a:solidFill>
                          <a:effectLst/>
                          <a:latin typeface="+mn-lt"/>
                          <a:ea typeface="+mn-ea"/>
                          <a:cs typeface="+mn-cs"/>
                        </a:rPr>
                        <a:t>The </a:t>
                      </a:r>
                      <a:r>
                        <a:rPr lang="en-US" sz="1800" kern="1200" dirty="0">
                          <a:solidFill>
                            <a:schemeClr val="tx1"/>
                          </a:solidFill>
                          <a:effectLst/>
                          <a:latin typeface="+mn-lt"/>
                          <a:ea typeface="+mn-ea"/>
                          <a:cs typeface="+mn-cs"/>
                        </a:rPr>
                        <a:t>Oxford/AstraZeneca </a:t>
                      </a:r>
                      <a:r>
                        <a:rPr lang="en-GB" sz="1800" kern="1200" dirty="0">
                          <a:solidFill>
                            <a:schemeClr val="tx1"/>
                          </a:solidFill>
                          <a:effectLst/>
                          <a:latin typeface="+mn-lt"/>
                          <a:ea typeface="+mn-ea"/>
                          <a:cs typeface="+mn-cs"/>
                        </a:rPr>
                        <a:t>vaccine trials were in the UK, Brazil and South Africa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971614127"/>
                  </a:ext>
                </a:extLst>
              </a:tr>
            </a:tbl>
          </a:graphicData>
        </a:graphic>
      </p:graphicFrame>
      <p:sp>
        <p:nvSpPr>
          <p:cNvPr id="2" name="Slide Number Placeholder 1"/>
          <p:cNvSpPr>
            <a:spLocks noGrp="1"/>
          </p:cNvSpPr>
          <p:nvPr>
            <p:ph type="sldNum" sz="quarter" idx="12"/>
          </p:nvPr>
        </p:nvSpPr>
        <p:spPr>
          <a:xfrm>
            <a:off x="9204796" y="6507282"/>
            <a:ext cx="2743200" cy="365125"/>
          </a:xfrm>
        </p:spPr>
        <p:txBody>
          <a:bodyPr/>
          <a:lstStyle/>
          <a:p>
            <a:fld id="{495A5340-6EF3-4418-AE88-BAD1197CC803}" type="slidenum">
              <a:rPr lang="en-GB" smtClean="0"/>
              <a:t>13</a:t>
            </a:fld>
            <a:endParaRPr lang="en-GB" dirty="0"/>
          </a:p>
        </p:txBody>
      </p:sp>
      <p:sp>
        <p:nvSpPr>
          <p:cNvPr id="3" name="TextBox 2">
            <a:extLst>
              <a:ext uri="{FF2B5EF4-FFF2-40B4-BE49-F238E27FC236}">
                <a16:creationId xmlns:a16="http://schemas.microsoft.com/office/drawing/2014/main" id="{8EE05093-9FF1-4C4B-B6F1-CAE53F9D17AC}"/>
              </a:ext>
            </a:extLst>
          </p:cNvPr>
          <p:cNvSpPr txBox="1"/>
          <p:nvPr/>
        </p:nvSpPr>
        <p:spPr>
          <a:xfrm>
            <a:off x="257010" y="2665727"/>
            <a:ext cx="11690986" cy="646331"/>
          </a:xfrm>
          <a:prstGeom prst="rect">
            <a:avLst/>
          </a:prstGeom>
          <a:noFill/>
        </p:spPr>
        <p:txBody>
          <a:bodyPr wrap="square" rtlCol="0">
            <a:spAutoFit/>
          </a:bodyPr>
          <a:lstStyle/>
          <a:p>
            <a:r>
              <a:rPr lang="en-GB" dirty="0">
                <a:cs typeface="Arial" panose="020B0604020202020204" pitchFamily="34" charset="0"/>
              </a:rPr>
              <a:t>The Pfizer/</a:t>
            </a:r>
            <a:r>
              <a:rPr lang="en-GB" dirty="0" err="1">
                <a:cs typeface="Arial" panose="020B0604020202020204" pitchFamily="34" charset="0"/>
              </a:rPr>
              <a:t>BioNTech</a:t>
            </a:r>
            <a:r>
              <a:rPr lang="en-GB" dirty="0">
                <a:cs typeface="Arial" panose="020B0604020202020204" pitchFamily="34" charset="0"/>
              </a:rPr>
              <a:t>, Oxford</a:t>
            </a:r>
            <a:r>
              <a:rPr lang="en-US" dirty="0">
                <a:cs typeface="Arial" panose="020B0604020202020204" pitchFamily="34" charset="0"/>
              </a:rPr>
              <a:t>/AstraZeneca and </a:t>
            </a:r>
            <a:r>
              <a:rPr lang="en-US" dirty="0" err="1">
                <a:cs typeface="Arial" panose="020B0604020202020204" pitchFamily="34" charset="0"/>
              </a:rPr>
              <a:t>Moderna</a:t>
            </a:r>
            <a:r>
              <a:rPr lang="en-US" dirty="0">
                <a:cs typeface="Arial" panose="020B0604020202020204" pitchFamily="34" charset="0"/>
              </a:rPr>
              <a:t> </a:t>
            </a:r>
            <a:r>
              <a:rPr lang="en-US" b="1" dirty="0">
                <a:cs typeface="Arial" panose="020B0604020202020204" pitchFamily="34" charset="0"/>
              </a:rPr>
              <a:t>VACCINE  DOES NOT </a:t>
            </a:r>
            <a:r>
              <a:rPr lang="en-US" dirty="0">
                <a:cs typeface="Arial" panose="020B0604020202020204" pitchFamily="34" charset="0"/>
              </a:rPr>
              <a:t>contain: Blood products, </a:t>
            </a:r>
            <a:r>
              <a:rPr lang="en-GB" dirty="0">
                <a:cs typeface="Arial" panose="020B0604020202020204" pitchFamily="34" charset="0"/>
              </a:rPr>
              <a:t>egg or any animal products – the vaccines are therefore </a:t>
            </a:r>
            <a:r>
              <a:rPr lang="en-GB" b="1" u="sng" dirty="0">
                <a:cs typeface="Arial" panose="020B0604020202020204" pitchFamily="34" charset="0"/>
              </a:rPr>
              <a:t>VEGAN</a:t>
            </a:r>
            <a:endParaRPr lang="en-GB" dirty="0"/>
          </a:p>
        </p:txBody>
      </p:sp>
      <p:sp>
        <p:nvSpPr>
          <p:cNvPr id="4" name="TextBox 3">
            <a:extLst>
              <a:ext uri="{FF2B5EF4-FFF2-40B4-BE49-F238E27FC236}">
                <a16:creationId xmlns:a16="http://schemas.microsoft.com/office/drawing/2014/main" id="{1D660385-00EE-48E9-B8E7-E35337FBD327}"/>
              </a:ext>
            </a:extLst>
          </p:cNvPr>
          <p:cNvSpPr txBox="1"/>
          <p:nvPr/>
        </p:nvSpPr>
        <p:spPr>
          <a:xfrm>
            <a:off x="257009" y="1285358"/>
            <a:ext cx="11421643" cy="646331"/>
          </a:xfrm>
          <a:prstGeom prst="rect">
            <a:avLst/>
          </a:prstGeom>
          <a:noFill/>
        </p:spPr>
        <p:txBody>
          <a:bodyPr wrap="square" rtlCol="0">
            <a:spAutoFit/>
          </a:bodyPr>
          <a:lstStyle/>
          <a:p>
            <a:r>
              <a:rPr lang="en-GB" dirty="0">
                <a:cs typeface="Arial" panose="020B0604020202020204" pitchFamily="34" charset="0"/>
              </a:rPr>
              <a:t>The </a:t>
            </a:r>
            <a:r>
              <a:rPr lang="en-GB" b="1" dirty="0">
                <a:cs typeface="Arial" panose="020B0604020202020204" pitchFamily="34" charset="0"/>
              </a:rPr>
              <a:t>VACCINE CONTAINS </a:t>
            </a:r>
            <a:r>
              <a:rPr lang="en-GB" dirty="0">
                <a:cs typeface="Arial" panose="020B0604020202020204" pitchFamily="34" charset="0"/>
              </a:rPr>
              <a:t>a mixture ingredients to list some: </a:t>
            </a:r>
            <a:r>
              <a:rPr lang="en-GB" b="1" dirty="0">
                <a:cs typeface="Arial" panose="020B0604020202020204" pitchFamily="34" charset="0"/>
              </a:rPr>
              <a:t>Sodium, Potassium, sucrose, cholesterol and magnesium</a:t>
            </a:r>
            <a:r>
              <a:rPr lang="en-GB" dirty="0">
                <a:cs typeface="Arial" panose="020B0604020202020204" pitchFamily="34" charset="0"/>
              </a:rPr>
              <a:t> most of these are found naturally in the body. </a:t>
            </a:r>
          </a:p>
        </p:txBody>
      </p:sp>
    </p:spTree>
    <p:extLst>
      <p:ext uri="{BB962C8B-B14F-4D97-AF65-F5344CB8AC3E}">
        <p14:creationId xmlns:p14="http://schemas.microsoft.com/office/powerpoint/2010/main" val="274018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9540" y="726775"/>
            <a:ext cx="9727133" cy="1057475"/>
          </a:xfrm>
        </p:spPr>
        <p:txBody>
          <a:bodyPr>
            <a:noAutofit/>
          </a:bodyPr>
          <a:lstStyle/>
          <a:p>
            <a:br>
              <a:rPr lang="en-GB" sz="3200" b="1" dirty="0">
                <a:latin typeface="Arial" panose="020B0604020202020204" pitchFamily="34" charset="0"/>
                <a:cs typeface="Arial" panose="020B0604020202020204" pitchFamily="34" charset="0"/>
              </a:rPr>
            </a:br>
            <a:r>
              <a:rPr lang="en-GB" sz="3200" b="1" dirty="0">
                <a:cs typeface="Arial" panose="020B0604020202020204" pitchFamily="34" charset="0"/>
              </a:rPr>
              <a:t>If you pregnant or planning for a baby should I have the vaccine? </a:t>
            </a:r>
            <a:endParaRPr lang="en-GB" sz="3200" dirty="0"/>
          </a:p>
        </p:txBody>
      </p:sp>
      <p:sp>
        <p:nvSpPr>
          <p:cNvPr id="4" name="Content Placeholder 2"/>
          <p:cNvSpPr txBox="1">
            <a:spLocks/>
          </p:cNvSpPr>
          <p:nvPr/>
        </p:nvSpPr>
        <p:spPr>
          <a:xfrm rot="10800000" flipV="1">
            <a:off x="217974" y="2012477"/>
            <a:ext cx="11552921" cy="494036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cs typeface="Arial" panose="020B0604020202020204" pitchFamily="34" charset="0"/>
              </a:rPr>
              <a:t>The JCVI updated its advice on pregnant woman being vaccinated who are front line workers and or have underlying conditions that put them at higher risk, it is safe for them to have the vaccine. </a:t>
            </a:r>
          </a:p>
          <a:p>
            <a:r>
              <a:rPr lang="en-GB" sz="2400" dirty="0">
                <a:cs typeface="Arial" panose="020B0604020202020204" pitchFamily="34" charset="0"/>
              </a:rPr>
              <a:t>The Royal College of Obstetricians and Gynaecologists (RCOG) agree with this recommendation. They are recommending having your vaccine through your maternity unit or notify them when it’s received.</a:t>
            </a:r>
          </a:p>
          <a:p>
            <a:r>
              <a:rPr lang="en-GB" sz="2400" dirty="0">
                <a:cs typeface="Arial" panose="020B0604020202020204" pitchFamily="34" charset="0"/>
              </a:rPr>
              <a:t> Dr Edward Morris, President at the Royal College of Obstetricians and Gynaecologists, said: </a:t>
            </a:r>
            <a:r>
              <a:rPr lang="en-GB" sz="2400" b="1" dirty="0">
                <a:cs typeface="Arial" panose="020B0604020202020204" pitchFamily="34" charset="0"/>
              </a:rPr>
              <a:t>“We want to reassure women that there is no evidence to suggest that Covid-19 vaccines will affect fertility. Claims of any effect of Covid-19 vaccination on fertility are speculative and not supported by any data”. </a:t>
            </a:r>
          </a:p>
          <a:p>
            <a:r>
              <a:rPr lang="en-GB" sz="2400" dirty="0">
                <a:cs typeface="Arial" panose="020B0604020202020204" pitchFamily="34" charset="0"/>
              </a:rPr>
              <a:t>RCOG states that Pregnant women that become unwell with covid may be at greater risk of becoming severely unwell, particularly in the 3</a:t>
            </a:r>
            <a:r>
              <a:rPr lang="en-GB" sz="2400" baseline="30000" dirty="0">
                <a:cs typeface="Arial" panose="020B0604020202020204" pitchFamily="34" charset="0"/>
              </a:rPr>
              <a:t>rd</a:t>
            </a:r>
            <a:r>
              <a:rPr lang="en-GB" sz="2400" dirty="0">
                <a:cs typeface="Arial" panose="020B0604020202020204" pitchFamily="34" charset="0"/>
              </a:rPr>
              <a:t> trimester, and there is increased risk of premature birth. </a:t>
            </a:r>
          </a:p>
          <a:p>
            <a:r>
              <a:rPr lang="en-GB" sz="2400" dirty="0">
                <a:cs typeface="Arial" panose="020B0604020202020204" pitchFamily="34" charset="0"/>
              </a:rPr>
              <a:t>Similarly there is no products in the vaccines or evidence of any sort that they impact male fertility</a:t>
            </a:r>
          </a:p>
          <a:p>
            <a:endParaRPr lang="en-GB" sz="2400" dirty="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4999" y="787095"/>
            <a:ext cx="1627461" cy="120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stretch>
            <a:fillRect/>
          </a:stretch>
        </p:blipFill>
        <p:spPr>
          <a:xfrm>
            <a:off x="217973" y="89547"/>
            <a:ext cx="11552921" cy="844033"/>
          </a:xfrm>
          <a:prstGeom prst="rect">
            <a:avLst/>
          </a:prstGeom>
        </p:spPr>
      </p:pic>
      <p:sp>
        <p:nvSpPr>
          <p:cNvPr id="3" name="Slide Number Placeholder 2"/>
          <p:cNvSpPr>
            <a:spLocks noGrp="1"/>
          </p:cNvSpPr>
          <p:nvPr>
            <p:ph type="sldNum" sz="quarter" idx="12"/>
          </p:nvPr>
        </p:nvSpPr>
        <p:spPr/>
        <p:txBody>
          <a:bodyPr/>
          <a:lstStyle/>
          <a:p>
            <a:fld id="{495A5340-6EF3-4418-AE88-BAD1197CC803}" type="slidenum">
              <a:rPr lang="en-GB" smtClean="0"/>
              <a:t>14</a:t>
            </a:fld>
            <a:endParaRPr lang="en-GB" dirty="0"/>
          </a:p>
        </p:txBody>
      </p:sp>
    </p:spTree>
    <p:extLst>
      <p:ext uri="{BB962C8B-B14F-4D97-AF65-F5344CB8AC3E}">
        <p14:creationId xmlns:p14="http://schemas.microsoft.com/office/powerpoint/2010/main" val="3860980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043" y="814305"/>
            <a:ext cx="11176146" cy="646353"/>
          </a:xfrm>
        </p:spPr>
        <p:txBody>
          <a:bodyPr>
            <a:normAutofit/>
          </a:bodyPr>
          <a:lstStyle/>
          <a:p>
            <a:r>
              <a:rPr lang="en-GB" sz="3200" b="1" dirty="0">
                <a:cs typeface="Arial" panose="020B0604020202020204" pitchFamily="34" charset="0"/>
              </a:rPr>
              <a:t>Who cannot have the vaccine?</a:t>
            </a:r>
            <a:endParaRPr lang="en-GB" sz="3200" dirty="0">
              <a:cs typeface="Arial" panose="020B0604020202020204" pitchFamily="34" charset="0"/>
            </a:endParaRPr>
          </a:p>
        </p:txBody>
      </p:sp>
      <p:sp>
        <p:nvSpPr>
          <p:cNvPr id="3" name="Content Placeholder 2"/>
          <p:cNvSpPr>
            <a:spLocks noGrp="1"/>
          </p:cNvSpPr>
          <p:nvPr>
            <p:ph idx="1"/>
          </p:nvPr>
        </p:nvSpPr>
        <p:spPr>
          <a:xfrm>
            <a:off x="326042" y="1550173"/>
            <a:ext cx="11552921" cy="5449637"/>
          </a:xfrm>
        </p:spPr>
        <p:txBody>
          <a:bodyPr>
            <a:normAutofit fontScale="47500" lnSpcReduction="20000"/>
          </a:bodyPr>
          <a:lstStyle/>
          <a:p>
            <a:pPr marL="0" indent="0">
              <a:buNone/>
            </a:pPr>
            <a:r>
              <a:rPr lang="en-GB" sz="4400" dirty="0">
                <a:cs typeface="Arial" panose="020B0604020202020204" pitchFamily="34" charset="0"/>
              </a:rPr>
              <a:t>The vaccines were found to be safe in people with various health conditions but there are a very small number of people cannot have the Pfizer/</a:t>
            </a:r>
            <a:r>
              <a:rPr lang="en-GB" sz="4400" dirty="0" err="1">
                <a:cs typeface="Arial" panose="020B0604020202020204" pitchFamily="34" charset="0"/>
              </a:rPr>
              <a:t>BioNTech</a:t>
            </a:r>
            <a:r>
              <a:rPr lang="en-GB" sz="4400" dirty="0">
                <a:cs typeface="Arial" panose="020B0604020202020204" pitchFamily="34" charset="0"/>
              </a:rPr>
              <a:t> and Oxford/AstraZeneca vaccine.</a:t>
            </a:r>
          </a:p>
          <a:p>
            <a:pPr marL="0" indent="0">
              <a:buNone/>
            </a:pPr>
            <a:endParaRPr lang="en-GB" sz="4400" dirty="0">
              <a:cs typeface="Arial" panose="020B0604020202020204" pitchFamily="34" charset="0"/>
            </a:endParaRPr>
          </a:p>
          <a:p>
            <a:pPr marL="0" indent="0">
              <a:buNone/>
            </a:pPr>
            <a:r>
              <a:rPr lang="en-GB" sz="4400" dirty="0">
                <a:cs typeface="Arial" panose="020B0604020202020204" pitchFamily="34" charset="0"/>
              </a:rPr>
              <a:t>Those include those who have had:</a:t>
            </a:r>
          </a:p>
          <a:p>
            <a:r>
              <a:rPr lang="en-GB" sz="4400" dirty="0">
                <a:cs typeface="Arial" panose="020B0604020202020204" pitchFamily="34" charset="0"/>
              </a:rPr>
              <a:t>a confirmed </a:t>
            </a:r>
            <a:r>
              <a:rPr lang="en-GB" sz="4400" dirty="0">
                <a:cs typeface="Arial" panose="020B0604020202020204" pitchFamily="34" charset="0"/>
                <a:hlinkClick r:id="rId2"/>
              </a:rPr>
              <a:t>anaphylactic</a:t>
            </a:r>
            <a:r>
              <a:rPr lang="en-GB" sz="4400" dirty="0">
                <a:cs typeface="Arial" panose="020B0604020202020204" pitchFamily="34" charset="0"/>
              </a:rPr>
              <a:t> reaction to a previous dose of COVID-19 vaccine</a:t>
            </a:r>
          </a:p>
          <a:p>
            <a:r>
              <a:rPr lang="en-GB" sz="4400" dirty="0">
                <a:cs typeface="Arial" panose="020B0604020202020204" pitchFamily="34" charset="0"/>
              </a:rPr>
              <a:t>a confirmed </a:t>
            </a:r>
            <a:r>
              <a:rPr lang="en-GB" sz="4400" dirty="0">
                <a:cs typeface="Arial" panose="020B0604020202020204" pitchFamily="34" charset="0"/>
                <a:hlinkClick r:id="rId2"/>
              </a:rPr>
              <a:t>anaphylactic</a:t>
            </a:r>
            <a:r>
              <a:rPr lang="en-GB" sz="4400" dirty="0">
                <a:cs typeface="Arial" panose="020B0604020202020204" pitchFamily="34" charset="0"/>
              </a:rPr>
              <a:t> reaction to any components of the vaccine</a:t>
            </a:r>
          </a:p>
          <a:p>
            <a:pPr marL="0" indent="0">
              <a:buNone/>
            </a:pPr>
            <a:endParaRPr lang="en-GB" sz="4400" b="1" u="sng" dirty="0">
              <a:cs typeface="Arial" panose="020B0604020202020204" pitchFamily="34" charset="0"/>
            </a:endParaRPr>
          </a:p>
          <a:p>
            <a:pPr marL="0" indent="0">
              <a:buNone/>
            </a:pPr>
            <a:r>
              <a:rPr lang="en-GB" sz="4400" b="1" u="sng" dirty="0">
                <a:cs typeface="Arial" panose="020B0604020202020204" pitchFamily="34" charset="0"/>
              </a:rPr>
              <a:t>Long Covid</a:t>
            </a:r>
          </a:p>
          <a:p>
            <a:r>
              <a:rPr lang="en-GB" sz="4400" dirty="0">
                <a:cs typeface="Arial" panose="020B0604020202020204" pitchFamily="34" charset="0"/>
              </a:rPr>
              <a:t>Long Covid is not a sign that the patient should not receive the vaccine - but if they are symptoms are severe (i.e. unable to carry out daily activities), still under active investigation, or there is any evidence of recent deterioration the vaccination should be deferred to avoid any incorrect conclusion of any change to the persons underlying condition to the vaccine. </a:t>
            </a:r>
          </a:p>
          <a:p>
            <a:endParaRPr lang="en-GB" sz="4400" dirty="0">
              <a:cs typeface="Arial" panose="020B0604020202020204" pitchFamily="34" charset="0"/>
            </a:endParaRPr>
          </a:p>
          <a:p>
            <a:pPr marL="0" indent="0">
              <a:buNone/>
            </a:pPr>
            <a:r>
              <a:rPr lang="en-GB" sz="4400" dirty="0">
                <a:solidFill>
                  <a:srgbClr val="FF0000"/>
                </a:solidFill>
                <a:cs typeface="Arial" panose="020B0604020202020204" pitchFamily="34" charset="0"/>
              </a:rPr>
              <a:t>Where is a doubt as to whether you can receive the vaccine please speak to your GP/HCP for more information</a:t>
            </a:r>
          </a:p>
          <a:p>
            <a:endParaRPr lang="en-GB" dirty="0"/>
          </a:p>
        </p:txBody>
      </p:sp>
      <p:sp>
        <p:nvSpPr>
          <p:cNvPr id="4" name="Slide Number Placeholder 3"/>
          <p:cNvSpPr>
            <a:spLocks noGrp="1"/>
          </p:cNvSpPr>
          <p:nvPr>
            <p:ph type="sldNum" sz="quarter" idx="12"/>
          </p:nvPr>
        </p:nvSpPr>
        <p:spPr/>
        <p:txBody>
          <a:bodyPr/>
          <a:lstStyle/>
          <a:p>
            <a:fld id="{495A5340-6EF3-4418-AE88-BAD1197CC803}" type="slidenum">
              <a:rPr lang="en-GB" sz="1400" smtClean="0"/>
              <a:t>15</a:t>
            </a:fld>
            <a:endParaRPr lang="en-GB" sz="1400" dirty="0"/>
          </a:p>
        </p:txBody>
      </p:sp>
      <p:pic>
        <p:nvPicPr>
          <p:cNvPr id="5" name="Picture 4"/>
          <p:cNvPicPr>
            <a:picLocks noChangeAspect="1"/>
          </p:cNvPicPr>
          <p:nvPr/>
        </p:nvPicPr>
        <p:blipFill>
          <a:blip r:embed="rId3"/>
          <a:stretch>
            <a:fillRect/>
          </a:stretch>
        </p:blipFill>
        <p:spPr>
          <a:xfrm>
            <a:off x="326043" y="15961"/>
            <a:ext cx="11552921" cy="752736"/>
          </a:xfrm>
          <a:prstGeom prst="rect">
            <a:avLst/>
          </a:prstGeom>
        </p:spPr>
      </p:pic>
    </p:spTree>
    <p:extLst>
      <p:ext uri="{BB962C8B-B14F-4D97-AF65-F5344CB8AC3E}">
        <p14:creationId xmlns:p14="http://schemas.microsoft.com/office/powerpoint/2010/main" val="3226750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F9F2-18E6-4336-AC59-9EBC7B180536}"/>
              </a:ext>
            </a:extLst>
          </p:cNvPr>
          <p:cNvSpPr>
            <a:spLocks noGrp="1"/>
          </p:cNvSpPr>
          <p:nvPr>
            <p:ph type="title"/>
          </p:nvPr>
        </p:nvSpPr>
        <p:spPr>
          <a:xfrm>
            <a:off x="319539" y="1063690"/>
            <a:ext cx="11567661" cy="627000"/>
          </a:xfrm>
        </p:spPr>
        <p:txBody>
          <a:bodyPr>
            <a:normAutofit fontScale="90000"/>
          </a:bodyPr>
          <a:lstStyle/>
          <a:p>
            <a:r>
              <a:rPr lang="en-GB" b="1" dirty="0"/>
              <a:t>COVID-19 vaccines and clotting abnormalities </a:t>
            </a:r>
          </a:p>
        </p:txBody>
      </p:sp>
      <p:sp>
        <p:nvSpPr>
          <p:cNvPr id="3" name="Content Placeholder 2">
            <a:extLst>
              <a:ext uri="{FF2B5EF4-FFF2-40B4-BE49-F238E27FC236}">
                <a16:creationId xmlns:a16="http://schemas.microsoft.com/office/drawing/2014/main" id="{6FA209E5-6576-408B-9268-FF8FE37C6622}"/>
              </a:ext>
            </a:extLst>
          </p:cNvPr>
          <p:cNvSpPr>
            <a:spLocks noGrp="1"/>
          </p:cNvSpPr>
          <p:nvPr>
            <p:ph idx="1"/>
          </p:nvPr>
        </p:nvSpPr>
        <p:spPr>
          <a:xfrm>
            <a:off x="439632" y="1965210"/>
            <a:ext cx="9346806" cy="4527663"/>
          </a:xfrm>
        </p:spPr>
        <p:txBody>
          <a:bodyPr>
            <a:normAutofit/>
          </a:bodyPr>
          <a:lstStyle/>
          <a:p>
            <a:r>
              <a:rPr lang="en-GB" sz="2200" dirty="0"/>
              <a:t>People who contract the COVID-19 </a:t>
            </a:r>
            <a:r>
              <a:rPr lang="en-GB" sz="2200" u="sng" dirty="0"/>
              <a:t>disease </a:t>
            </a:r>
            <a:r>
              <a:rPr lang="en-GB" sz="2200" dirty="0"/>
              <a:t>have a high risk of developing problems with blood clotting</a:t>
            </a:r>
          </a:p>
          <a:p>
            <a:r>
              <a:rPr lang="en-GB" sz="2200" dirty="0"/>
              <a:t>About a fifth (1/5) of people hospitalised with COVID have evidence of blood clots</a:t>
            </a:r>
          </a:p>
          <a:p>
            <a:r>
              <a:rPr lang="en-GB" sz="2200" dirty="0"/>
              <a:t>This can have a serious effect, even fatal, if in the lungs (pulmonary embolus) or in the brain</a:t>
            </a:r>
          </a:p>
          <a:p>
            <a:r>
              <a:rPr lang="en-GB" sz="2200" dirty="0"/>
              <a:t>These also occur without COVID Blood clots are also commoner: </a:t>
            </a:r>
          </a:p>
          <a:p>
            <a:pPr lvl="1"/>
            <a:r>
              <a:rPr lang="en-GB" sz="2200" dirty="0"/>
              <a:t>after surgery</a:t>
            </a:r>
          </a:p>
          <a:p>
            <a:pPr lvl="1"/>
            <a:r>
              <a:rPr lang="en-GB" sz="2200" dirty="0"/>
              <a:t>after long periods of immobility</a:t>
            </a:r>
          </a:p>
          <a:p>
            <a:pPr lvl="1"/>
            <a:r>
              <a:rPr lang="en-GB" sz="2200" dirty="0"/>
              <a:t>in those taking oral contraceptives</a:t>
            </a:r>
          </a:p>
          <a:p>
            <a:pPr lvl="1"/>
            <a:r>
              <a:rPr lang="en-GB" sz="2200" dirty="0"/>
              <a:t>after long haul flights</a:t>
            </a:r>
          </a:p>
        </p:txBody>
      </p:sp>
      <p:pic>
        <p:nvPicPr>
          <p:cNvPr id="5" name="Picture 4"/>
          <p:cNvPicPr>
            <a:picLocks noChangeAspect="1"/>
          </p:cNvPicPr>
          <p:nvPr/>
        </p:nvPicPr>
        <p:blipFill>
          <a:blip r:embed="rId2"/>
          <a:stretch>
            <a:fillRect/>
          </a:stretch>
        </p:blipFill>
        <p:spPr>
          <a:xfrm>
            <a:off x="9786437" y="1480651"/>
            <a:ext cx="2086023" cy="2748390"/>
          </a:xfrm>
          <a:prstGeom prst="rect">
            <a:avLst/>
          </a:prstGeom>
        </p:spPr>
      </p:pic>
      <p:pic>
        <p:nvPicPr>
          <p:cNvPr id="6" name="Picture 5" descr="A picture containing text, newspaper&#10;&#10;Description automatically generated">
            <a:extLst>
              <a:ext uri="{FF2B5EF4-FFF2-40B4-BE49-F238E27FC236}">
                <a16:creationId xmlns:a16="http://schemas.microsoft.com/office/drawing/2014/main" id="{022BA782-B2E9-4C01-AC31-3C26C26CF7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1786" y="4019003"/>
            <a:ext cx="2212444" cy="2748390"/>
          </a:xfrm>
          <a:prstGeom prst="rect">
            <a:avLst/>
          </a:prstGeom>
        </p:spPr>
      </p:pic>
      <p:pic>
        <p:nvPicPr>
          <p:cNvPr id="7" name="Picture 6">
            <a:extLst>
              <a:ext uri="{FF2B5EF4-FFF2-40B4-BE49-F238E27FC236}">
                <a16:creationId xmlns:a16="http://schemas.microsoft.com/office/drawing/2014/main" id="{B7C5B43B-BCD2-4996-8303-7285B98E1CB0}"/>
              </a:ext>
            </a:extLst>
          </p:cNvPr>
          <p:cNvPicPr>
            <a:picLocks noChangeAspect="1"/>
          </p:cNvPicPr>
          <p:nvPr/>
        </p:nvPicPr>
        <p:blipFill>
          <a:blip r:embed="rId4"/>
          <a:stretch>
            <a:fillRect/>
          </a:stretch>
        </p:blipFill>
        <p:spPr>
          <a:xfrm>
            <a:off x="319539" y="162170"/>
            <a:ext cx="11552921" cy="627000"/>
          </a:xfrm>
          <a:prstGeom prst="rect">
            <a:avLst/>
          </a:prstGeom>
        </p:spPr>
      </p:pic>
    </p:spTree>
    <p:extLst>
      <p:ext uri="{BB962C8B-B14F-4D97-AF65-F5344CB8AC3E}">
        <p14:creationId xmlns:p14="http://schemas.microsoft.com/office/powerpoint/2010/main" val="190857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F9F2-18E6-4336-AC59-9EBC7B180536}"/>
              </a:ext>
            </a:extLst>
          </p:cNvPr>
          <p:cNvSpPr>
            <a:spLocks noGrp="1"/>
          </p:cNvSpPr>
          <p:nvPr>
            <p:ph type="title"/>
          </p:nvPr>
        </p:nvSpPr>
        <p:spPr>
          <a:xfrm>
            <a:off x="230932" y="591036"/>
            <a:ext cx="11003125" cy="983883"/>
          </a:xfrm>
        </p:spPr>
        <p:txBody>
          <a:bodyPr/>
          <a:lstStyle/>
          <a:p>
            <a:r>
              <a:rPr lang="en-GB" b="1" dirty="0"/>
              <a:t>COVID-19 vaccines and clotting abnormalities </a:t>
            </a:r>
          </a:p>
        </p:txBody>
      </p:sp>
      <p:sp>
        <p:nvSpPr>
          <p:cNvPr id="3" name="Content Placeholder 2">
            <a:extLst>
              <a:ext uri="{FF2B5EF4-FFF2-40B4-BE49-F238E27FC236}">
                <a16:creationId xmlns:a16="http://schemas.microsoft.com/office/drawing/2014/main" id="{6FA209E5-6576-408B-9268-FF8FE37C6622}"/>
              </a:ext>
            </a:extLst>
          </p:cNvPr>
          <p:cNvSpPr>
            <a:spLocks noGrp="1"/>
          </p:cNvSpPr>
          <p:nvPr>
            <p:ph idx="1"/>
          </p:nvPr>
        </p:nvSpPr>
        <p:spPr>
          <a:xfrm>
            <a:off x="230932" y="1573430"/>
            <a:ext cx="11641528" cy="5047237"/>
          </a:xfrm>
        </p:spPr>
        <p:txBody>
          <a:bodyPr>
            <a:normAutofit/>
          </a:bodyPr>
          <a:lstStyle/>
          <a:p>
            <a:r>
              <a:rPr lang="en-GB" dirty="0"/>
              <a:t>Via the yellow card system there were reports of a rare </a:t>
            </a:r>
          </a:p>
          <a:p>
            <a:pPr marL="0" indent="0">
              <a:buNone/>
            </a:pPr>
            <a:r>
              <a:rPr lang="en-GB" dirty="0"/>
              <a:t>form of clotting problems after receiving the Oxford AZ vaccine</a:t>
            </a:r>
          </a:p>
          <a:p>
            <a:r>
              <a:rPr lang="en-GB" u="sng" dirty="0"/>
              <a:t>This is not like most forms of clotting </a:t>
            </a:r>
            <a:r>
              <a:rPr lang="en-GB" i="1" dirty="0"/>
              <a:t>“</a:t>
            </a:r>
            <a:r>
              <a:rPr lang="en-US" b="0" i="1" u="none" strike="noStrike" baseline="0" dirty="0">
                <a:solidFill>
                  <a:srgbClr val="000000"/>
                </a:solidFill>
              </a:rPr>
              <a:t>and not known to be a common feature of COVID-19 infection” </a:t>
            </a:r>
            <a:endParaRPr lang="en-GB" i="1" dirty="0"/>
          </a:p>
          <a:p>
            <a:r>
              <a:rPr lang="en-GB" dirty="0"/>
              <a:t>In this case there are blood clots with low levels of platelets (these are present in blood and stop us bleeding)</a:t>
            </a:r>
          </a:p>
          <a:p>
            <a:r>
              <a:rPr lang="en-GB" dirty="0"/>
              <a:t>This form of clotting can happen after treatment with heparin, but often no cause is found.</a:t>
            </a:r>
          </a:p>
        </p:txBody>
      </p:sp>
      <p:pic>
        <p:nvPicPr>
          <p:cNvPr id="4" name="Picture 3">
            <a:extLst>
              <a:ext uri="{FF2B5EF4-FFF2-40B4-BE49-F238E27FC236}">
                <a16:creationId xmlns:a16="http://schemas.microsoft.com/office/drawing/2014/main" id="{AB573E35-6656-41B0-9CC5-CFFD0ADD29BA}"/>
              </a:ext>
            </a:extLst>
          </p:cNvPr>
          <p:cNvPicPr>
            <a:picLocks noChangeAspect="1"/>
          </p:cNvPicPr>
          <p:nvPr/>
        </p:nvPicPr>
        <p:blipFill>
          <a:blip r:embed="rId2"/>
          <a:stretch>
            <a:fillRect/>
          </a:stretch>
        </p:blipFill>
        <p:spPr>
          <a:xfrm>
            <a:off x="8906212" y="4869182"/>
            <a:ext cx="2327845" cy="1758103"/>
          </a:xfrm>
          <a:prstGeom prst="rect">
            <a:avLst/>
          </a:prstGeom>
        </p:spPr>
      </p:pic>
      <p:pic>
        <p:nvPicPr>
          <p:cNvPr id="5" name="Picture 4">
            <a:extLst>
              <a:ext uri="{FF2B5EF4-FFF2-40B4-BE49-F238E27FC236}">
                <a16:creationId xmlns:a16="http://schemas.microsoft.com/office/drawing/2014/main" id="{131E72EC-9A3F-4D3A-AC10-4565CBF93A4A}"/>
              </a:ext>
            </a:extLst>
          </p:cNvPr>
          <p:cNvPicPr>
            <a:picLocks noChangeAspect="1"/>
          </p:cNvPicPr>
          <p:nvPr/>
        </p:nvPicPr>
        <p:blipFill>
          <a:blip r:embed="rId3"/>
          <a:stretch>
            <a:fillRect/>
          </a:stretch>
        </p:blipFill>
        <p:spPr>
          <a:xfrm>
            <a:off x="319539" y="67275"/>
            <a:ext cx="11552921" cy="522272"/>
          </a:xfrm>
          <a:prstGeom prst="rect">
            <a:avLst/>
          </a:prstGeom>
        </p:spPr>
      </p:pic>
    </p:spTree>
    <p:extLst>
      <p:ext uri="{BB962C8B-B14F-4D97-AF65-F5344CB8AC3E}">
        <p14:creationId xmlns:p14="http://schemas.microsoft.com/office/powerpoint/2010/main" val="4131645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F9F2-18E6-4336-AC59-9EBC7B180536}"/>
              </a:ext>
            </a:extLst>
          </p:cNvPr>
          <p:cNvSpPr>
            <a:spLocks noGrp="1"/>
          </p:cNvSpPr>
          <p:nvPr>
            <p:ph type="title"/>
          </p:nvPr>
        </p:nvSpPr>
        <p:spPr>
          <a:xfrm>
            <a:off x="319539" y="1035390"/>
            <a:ext cx="7297030" cy="985916"/>
          </a:xfrm>
        </p:spPr>
        <p:txBody>
          <a:bodyPr>
            <a:normAutofit/>
          </a:bodyPr>
          <a:lstStyle/>
          <a:p>
            <a:r>
              <a:rPr lang="en-GB" sz="3600" b="1" dirty="0"/>
              <a:t>MHRA Announcement: 8</a:t>
            </a:r>
            <a:r>
              <a:rPr lang="en-GB" sz="3600" b="1" baseline="30000" dirty="0"/>
              <a:t>th</a:t>
            </a:r>
            <a:r>
              <a:rPr lang="en-GB" sz="3600" b="1" dirty="0"/>
              <a:t> April 2021 </a:t>
            </a:r>
          </a:p>
        </p:txBody>
      </p:sp>
      <p:sp>
        <p:nvSpPr>
          <p:cNvPr id="3" name="Content Placeholder 2">
            <a:extLst>
              <a:ext uri="{FF2B5EF4-FFF2-40B4-BE49-F238E27FC236}">
                <a16:creationId xmlns:a16="http://schemas.microsoft.com/office/drawing/2014/main" id="{6FA209E5-6576-408B-9268-FF8FE37C6622}"/>
              </a:ext>
            </a:extLst>
          </p:cNvPr>
          <p:cNvSpPr>
            <a:spLocks noGrp="1"/>
          </p:cNvSpPr>
          <p:nvPr>
            <p:ph idx="1"/>
          </p:nvPr>
        </p:nvSpPr>
        <p:spPr>
          <a:xfrm>
            <a:off x="319539" y="2129589"/>
            <a:ext cx="11419994" cy="4470710"/>
          </a:xfrm>
        </p:spPr>
        <p:txBody>
          <a:bodyPr>
            <a:noAutofit/>
          </a:bodyPr>
          <a:lstStyle/>
          <a:p>
            <a:r>
              <a:rPr lang="en-GB" dirty="0"/>
              <a:t>20.2 million doses of Oxford AZ COVID – 19 vaccine had been given</a:t>
            </a:r>
          </a:p>
          <a:p>
            <a:r>
              <a:rPr lang="en-GB" dirty="0"/>
              <a:t>79 people developed thrombosis with low platelets.</a:t>
            </a:r>
          </a:p>
          <a:p>
            <a:pPr marL="0" indent="0">
              <a:buNone/>
            </a:pPr>
            <a:r>
              <a:rPr lang="en-GB" dirty="0"/>
              <a:t>Of whom, 44 had a clot in a vein in the head (cerebral venous sinus thrombosis – CVST)</a:t>
            </a:r>
          </a:p>
          <a:p>
            <a:pPr marL="0" indent="0">
              <a:buNone/>
            </a:pPr>
            <a:r>
              <a:rPr lang="en-GB" dirty="0"/>
              <a:t>Of the 79 people, 19 have sadly died</a:t>
            </a:r>
          </a:p>
          <a:p>
            <a:r>
              <a:rPr lang="en-GB" dirty="0"/>
              <a:t>It seems commoner in younger people, which is the group at least risk of complications of COVID-19 disease</a:t>
            </a:r>
          </a:p>
          <a:p>
            <a:r>
              <a:rPr lang="en-GB" dirty="0"/>
              <a:t>All occurred after the first dose, usually within 28 days</a:t>
            </a:r>
          </a:p>
        </p:txBody>
      </p:sp>
      <p:pic>
        <p:nvPicPr>
          <p:cNvPr id="4" name="Picture 3">
            <a:extLst>
              <a:ext uri="{FF2B5EF4-FFF2-40B4-BE49-F238E27FC236}">
                <a16:creationId xmlns:a16="http://schemas.microsoft.com/office/drawing/2014/main" id="{604D5829-0421-4BA8-9D07-DAE3C6507D38}"/>
              </a:ext>
            </a:extLst>
          </p:cNvPr>
          <p:cNvPicPr>
            <a:picLocks noChangeAspect="1"/>
          </p:cNvPicPr>
          <p:nvPr/>
        </p:nvPicPr>
        <p:blipFill>
          <a:blip r:embed="rId2"/>
          <a:stretch>
            <a:fillRect/>
          </a:stretch>
        </p:blipFill>
        <p:spPr>
          <a:xfrm>
            <a:off x="319539" y="162169"/>
            <a:ext cx="11552921" cy="627000"/>
          </a:xfrm>
          <a:prstGeom prst="rect">
            <a:avLst/>
          </a:prstGeom>
        </p:spPr>
      </p:pic>
    </p:spTree>
    <p:extLst>
      <p:ext uri="{BB962C8B-B14F-4D97-AF65-F5344CB8AC3E}">
        <p14:creationId xmlns:p14="http://schemas.microsoft.com/office/powerpoint/2010/main" val="128843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B7EEF-AD85-45CF-9052-BBDE2CEA516D}"/>
              </a:ext>
            </a:extLst>
          </p:cNvPr>
          <p:cNvSpPr>
            <a:spLocks noGrp="1"/>
          </p:cNvSpPr>
          <p:nvPr>
            <p:ph type="title"/>
          </p:nvPr>
        </p:nvSpPr>
        <p:spPr>
          <a:xfrm>
            <a:off x="431833" y="703521"/>
            <a:ext cx="5776462" cy="981075"/>
          </a:xfrm>
        </p:spPr>
        <p:txBody>
          <a:bodyPr/>
          <a:lstStyle/>
          <a:p>
            <a:r>
              <a:rPr lang="en-GB" b="1" dirty="0"/>
              <a:t>What are the risks?</a:t>
            </a:r>
          </a:p>
        </p:txBody>
      </p:sp>
      <p:sp>
        <p:nvSpPr>
          <p:cNvPr id="3" name="Content Placeholder 2">
            <a:extLst>
              <a:ext uri="{FF2B5EF4-FFF2-40B4-BE49-F238E27FC236}">
                <a16:creationId xmlns:a16="http://schemas.microsoft.com/office/drawing/2014/main" id="{C851BB08-E87B-4FD8-A6B4-9BCB3E3238D4}"/>
              </a:ext>
            </a:extLst>
          </p:cNvPr>
          <p:cNvSpPr>
            <a:spLocks noGrp="1"/>
          </p:cNvSpPr>
          <p:nvPr>
            <p:ph idx="1"/>
          </p:nvPr>
        </p:nvSpPr>
        <p:spPr>
          <a:xfrm>
            <a:off x="319538" y="1630870"/>
            <a:ext cx="9878516" cy="5096884"/>
          </a:xfrm>
        </p:spPr>
        <p:txBody>
          <a:bodyPr>
            <a:normAutofit/>
          </a:bodyPr>
          <a:lstStyle/>
          <a:p>
            <a:r>
              <a:rPr lang="en-GB" dirty="0"/>
              <a:t>Overall, the risk of death from one of these rare blood clots after the AZ vaccine is about </a:t>
            </a:r>
            <a:r>
              <a:rPr lang="en-GB" dirty="0">
                <a:solidFill>
                  <a:srgbClr val="FF0000"/>
                </a:solidFill>
              </a:rPr>
              <a:t>1</a:t>
            </a:r>
            <a:r>
              <a:rPr lang="en-GB" dirty="0"/>
              <a:t> in million</a:t>
            </a:r>
          </a:p>
          <a:p>
            <a:pPr lvl="1">
              <a:lnSpc>
                <a:spcPct val="100000"/>
              </a:lnSpc>
            </a:pPr>
            <a:r>
              <a:rPr lang="en-GB" sz="2800" dirty="0"/>
              <a:t>Guessing a four digit PIN code on first attempt – </a:t>
            </a:r>
            <a:r>
              <a:rPr lang="en-GB" sz="2800" dirty="0">
                <a:solidFill>
                  <a:srgbClr val="FF0000"/>
                </a:solidFill>
              </a:rPr>
              <a:t>100</a:t>
            </a:r>
            <a:r>
              <a:rPr lang="en-GB" sz="2800" dirty="0"/>
              <a:t> in a million</a:t>
            </a:r>
          </a:p>
          <a:p>
            <a:pPr lvl="1">
              <a:lnSpc>
                <a:spcPct val="100000"/>
              </a:lnSpc>
            </a:pPr>
            <a:r>
              <a:rPr lang="en-GB" sz="2800" dirty="0"/>
              <a:t>Picking five winning numbers in the National Lottery – </a:t>
            </a:r>
            <a:r>
              <a:rPr lang="en-GB" sz="2800" dirty="0">
                <a:solidFill>
                  <a:srgbClr val="FF0000"/>
                </a:solidFill>
              </a:rPr>
              <a:t>7</a:t>
            </a:r>
            <a:r>
              <a:rPr lang="en-GB" sz="2800" dirty="0"/>
              <a:t> in a million</a:t>
            </a:r>
          </a:p>
          <a:p>
            <a:pPr lvl="1">
              <a:lnSpc>
                <a:spcPct val="100000"/>
              </a:lnSpc>
            </a:pPr>
            <a:r>
              <a:rPr lang="en-GB" sz="2800" dirty="0"/>
              <a:t>Dying after being stung by a bee – </a:t>
            </a:r>
            <a:r>
              <a:rPr lang="en-GB" sz="2800" dirty="0">
                <a:solidFill>
                  <a:srgbClr val="FF0000"/>
                </a:solidFill>
              </a:rPr>
              <a:t>15</a:t>
            </a:r>
            <a:r>
              <a:rPr lang="en-GB" sz="2800" dirty="0"/>
              <a:t> in a million</a:t>
            </a:r>
          </a:p>
          <a:p>
            <a:pPr lvl="1">
              <a:lnSpc>
                <a:spcPct val="100000"/>
              </a:lnSpc>
            </a:pPr>
            <a:r>
              <a:rPr lang="en-GB" sz="2800" dirty="0"/>
              <a:t>Being struck by lightning – </a:t>
            </a:r>
            <a:r>
              <a:rPr lang="en-GB" sz="2800" dirty="0">
                <a:solidFill>
                  <a:srgbClr val="FF0000"/>
                </a:solidFill>
              </a:rPr>
              <a:t>slightly less than I </a:t>
            </a:r>
            <a:r>
              <a:rPr lang="en-GB" sz="2800" dirty="0"/>
              <a:t>in a million</a:t>
            </a:r>
          </a:p>
          <a:p>
            <a:pPr lvl="1">
              <a:lnSpc>
                <a:spcPct val="100000"/>
              </a:lnSpc>
            </a:pPr>
            <a:r>
              <a:rPr lang="en-GB" sz="2800" dirty="0"/>
              <a:t>Scoring a strike with every ball during a game of ten-pin bowling – </a:t>
            </a:r>
            <a:r>
              <a:rPr lang="en-GB" sz="2800" dirty="0">
                <a:solidFill>
                  <a:srgbClr val="FF0000"/>
                </a:solidFill>
              </a:rPr>
              <a:t>87</a:t>
            </a:r>
            <a:r>
              <a:rPr lang="en-GB" sz="2800" dirty="0"/>
              <a:t> in a million </a:t>
            </a:r>
          </a:p>
        </p:txBody>
      </p:sp>
      <p:pic>
        <p:nvPicPr>
          <p:cNvPr id="5" name="Picture 4">
            <a:extLst>
              <a:ext uri="{FF2B5EF4-FFF2-40B4-BE49-F238E27FC236}">
                <a16:creationId xmlns:a16="http://schemas.microsoft.com/office/drawing/2014/main" id="{4A1DD18E-3073-45F9-8D52-020A0E2E8A5C}"/>
              </a:ext>
            </a:extLst>
          </p:cNvPr>
          <p:cNvPicPr>
            <a:picLocks noChangeAspect="1"/>
          </p:cNvPicPr>
          <p:nvPr/>
        </p:nvPicPr>
        <p:blipFill>
          <a:blip r:embed="rId3"/>
          <a:stretch>
            <a:fillRect/>
          </a:stretch>
        </p:blipFill>
        <p:spPr>
          <a:xfrm>
            <a:off x="10529039" y="3848695"/>
            <a:ext cx="1155746" cy="781828"/>
          </a:xfrm>
          <a:prstGeom prst="rect">
            <a:avLst/>
          </a:prstGeom>
        </p:spPr>
      </p:pic>
      <p:pic>
        <p:nvPicPr>
          <p:cNvPr id="7" name="Picture 6">
            <a:extLst>
              <a:ext uri="{FF2B5EF4-FFF2-40B4-BE49-F238E27FC236}">
                <a16:creationId xmlns:a16="http://schemas.microsoft.com/office/drawing/2014/main" id="{285A580F-ADB2-49AE-A166-48F2ADE73EEF}"/>
              </a:ext>
            </a:extLst>
          </p:cNvPr>
          <p:cNvPicPr>
            <a:picLocks noChangeAspect="1"/>
          </p:cNvPicPr>
          <p:nvPr/>
        </p:nvPicPr>
        <p:blipFill>
          <a:blip r:embed="rId4"/>
          <a:stretch>
            <a:fillRect/>
          </a:stretch>
        </p:blipFill>
        <p:spPr>
          <a:xfrm>
            <a:off x="10529477" y="5828290"/>
            <a:ext cx="1342983" cy="741257"/>
          </a:xfrm>
          <a:prstGeom prst="rect">
            <a:avLst/>
          </a:prstGeom>
        </p:spPr>
      </p:pic>
      <p:pic>
        <p:nvPicPr>
          <p:cNvPr id="9" name="Picture 8">
            <a:extLst>
              <a:ext uri="{FF2B5EF4-FFF2-40B4-BE49-F238E27FC236}">
                <a16:creationId xmlns:a16="http://schemas.microsoft.com/office/drawing/2014/main" id="{61175FB9-D1D3-41F5-847A-2F21A2977294}"/>
              </a:ext>
            </a:extLst>
          </p:cNvPr>
          <p:cNvPicPr>
            <a:picLocks noChangeAspect="1"/>
          </p:cNvPicPr>
          <p:nvPr/>
        </p:nvPicPr>
        <p:blipFill>
          <a:blip r:embed="rId5"/>
          <a:stretch>
            <a:fillRect/>
          </a:stretch>
        </p:blipFill>
        <p:spPr>
          <a:xfrm>
            <a:off x="10529477" y="4821097"/>
            <a:ext cx="1342982" cy="741257"/>
          </a:xfrm>
          <a:prstGeom prst="rect">
            <a:avLst/>
          </a:prstGeom>
        </p:spPr>
      </p:pic>
      <p:pic>
        <p:nvPicPr>
          <p:cNvPr id="11" name="Picture 10">
            <a:extLst>
              <a:ext uri="{FF2B5EF4-FFF2-40B4-BE49-F238E27FC236}">
                <a16:creationId xmlns:a16="http://schemas.microsoft.com/office/drawing/2014/main" id="{87DD33D2-5EBF-47D9-B6C5-72F99D72B94C}"/>
              </a:ext>
            </a:extLst>
          </p:cNvPr>
          <p:cNvPicPr>
            <a:picLocks noChangeAspect="1"/>
          </p:cNvPicPr>
          <p:nvPr/>
        </p:nvPicPr>
        <p:blipFill>
          <a:blip r:embed="rId6"/>
          <a:stretch>
            <a:fillRect/>
          </a:stretch>
        </p:blipFill>
        <p:spPr>
          <a:xfrm>
            <a:off x="10518153" y="3205076"/>
            <a:ext cx="1155746" cy="643619"/>
          </a:xfrm>
          <a:prstGeom prst="rect">
            <a:avLst/>
          </a:prstGeom>
        </p:spPr>
      </p:pic>
      <p:pic>
        <p:nvPicPr>
          <p:cNvPr id="13" name="Picture 12">
            <a:extLst>
              <a:ext uri="{FF2B5EF4-FFF2-40B4-BE49-F238E27FC236}">
                <a16:creationId xmlns:a16="http://schemas.microsoft.com/office/drawing/2014/main" id="{F6A89E61-72BE-4809-96D3-8B0A36AB558B}"/>
              </a:ext>
            </a:extLst>
          </p:cNvPr>
          <p:cNvPicPr>
            <a:picLocks noChangeAspect="1"/>
          </p:cNvPicPr>
          <p:nvPr/>
        </p:nvPicPr>
        <p:blipFill>
          <a:blip r:embed="rId7"/>
          <a:stretch>
            <a:fillRect/>
          </a:stretch>
        </p:blipFill>
        <p:spPr>
          <a:xfrm>
            <a:off x="10529039" y="2348960"/>
            <a:ext cx="1155746" cy="723148"/>
          </a:xfrm>
          <a:prstGeom prst="rect">
            <a:avLst/>
          </a:prstGeom>
        </p:spPr>
      </p:pic>
      <p:sp>
        <p:nvSpPr>
          <p:cNvPr id="14" name="TextBox 13">
            <a:extLst>
              <a:ext uri="{FF2B5EF4-FFF2-40B4-BE49-F238E27FC236}">
                <a16:creationId xmlns:a16="http://schemas.microsoft.com/office/drawing/2014/main" id="{FB989FC5-C512-4B3D-BB3F-4BF5570A8BDA}"/>
              </a:ext>
            </a:extLst>
          </p:cNvPr>
          <p:cNvSpPr txBox="1"/>
          <p:nvPr/>
        </p:nvSpPr>
        <p:spPr>
          <a:xfrm>
            <a:off x="141713" y="6358422"/>
            <a:ext cx="6066582" cy="369332"/>
          </a:xfrm>
          <a:prstGeom prst="rect">
            <a:avLst/>
          </a:prstGeom>
          <a:noFill/>
        </p:spPr>
        <p:txBody>
          <a:bodyPr wrap="square" rtlCol="0">
            <a:spAutoFit/>
          </a:bodyPr>
          <a:lstStyle/>
          <a:p>
            <a:pPr defTabSz="457200"/>
            <a:r>
              <a:rPr lang="en-GB" dirty="0">
                <a:solidFill>
                  <a:prstClr val="black"/>
                </a:solidFill>
                <a:latin typeface="Calibri" panose="020F0502020204030204"/>
              </a:rPr>
              <a:t>Figures from Mail on Sunday 11</a:t>
            </a:r>
            <a:r>
              <a:rPr lang="en-GB" baseline="30000" dirty="0">
                <a:solidFill>
                  <a:prstClr val="black"/>
                </a:solidFill>
                <a:latin typeface="Calibri" panose="020F0502020204030204"/>
              </a:rPr>
              <a:t>th</a:t>
            </a:r>
            <a:r>
              <a:rPr lang="en-GB" dirty="0">
                <a:solidFill>
                  <a:prstClr val="black"/>
                </a:solidFill>
                <a:latin typeface="Calibri" panose="020F0502020204030204"/>
              </a:rPr>
              <a:t>  April 2021</a:t>
            </a:r>
          </a:p>
        </p:txBody>
      </p:sp>
      <p:pic>
        <p:nvPicPr>
          <p:cNvPr id="12" name="Picture 11">
            <a:extLst>
              <a:ext uri="{FF2B5EF4-FFF2-40B4-BE49-F238E27FC236}">
                <a16:creationId xmlns:a16="http://schemas.microsoft.com/office/drawing/2014/main" id="{71B45A0D-5E05-45FE-A98A-A74B1BFB8848}"/>
              </a:ext>
            </a:extLst>
          </p:cNvPr>
          <p:cNvPicPr>
            <a:picLocks noChangeAspect="1"/>
          </p:cNvPicPr>
          <p:nvPr/>
        </p:nvPicPr>
        <p:blipFill>
          <a:blip r:embed="rId8"/>
          <a:stretch>
            <a:fillRect/>
          </a:stretch>
        </p:blipFill>
        <p:spPr>
          <a:xfrm>
            <a:off x="319539" y="66989"/>
            <a:ext cx="11552921" cy="627000"/>
          </a:xfrm>
          <a:prstGeom prst="rect">
            <a:avLst/>
          </a:prstGeom>
        </p:spPr>
      </p:pic>
    </p:spTree>
    <p:extLst>
      <p:ext uri="{BB962C8B-B14F-4D97-AF65-F5344CB8AC3E}">
        <p14:creationId xmlns:p14="http://schemas.microsoft.com/office/powerpoint/2010/main" val="62018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38200" y="2911151"/>
            <a:ext cx="8153400" cy="3265812"/>
          </a:xfrm>
        </p:spPr>
        <p:txBody>
          <a:bodyPr>
            <a:normAutofit fontScale="25000" lnSpcReduction="20000"/>
          </a:bodyPr>
          <a:lstStyle/>
          <a:p>
            <a:pPr marL="0" indent="0">
              <a:buNone/>
            </a:pPr>
            <a:r>
              <a:rPr lang="en-GB" b="1" dirty="0">
                <a:cs typeface="Arial" panose="020B0604020202020204" pitchFamily="34" charset="0"/>
              </a:rPr>
              <a:t> </a:t>
            </a:r>
          </a:p>
          <a:p>
            <a:r>
              <a:rPr lang="en-GB" sz="12800" dirty="0">
                <a:cs typeface="Arial" panose="020B0604020202020204" pitchFamily="34" charset="0"/>
              </a:rPr>
              <a:t>Information about the Covid-19 vaccine</a:t>
            </a:r>
          </a:p>
          <a:p>
            <a:pPr marL="0" indent="0">
              <a:buNone/>
            </a:pPr>
            <a:endParaRPr lang="en-GB" sz="12800" dirty="0">
              <a:cs typeface="Arial" panose="020B0604020202020204" pitchFamily="34" charset="0"/>
            </a:endParaRPr>
          </a:p>
          <a:p>
            <a:r>
              <a:rPr lang="en-GB" sz="12800" dirty="0">
                <a:cs typeface="Arial" panose="020B0604020202020204" pitchFamily="34" charset="0"/>
              </a:rPr>
              <a:t>How to get the vaccine in north London for care staff</a:t>
            </a:r>
          </a:p>
          <a:p>
            <a:endParaRPr lang="en-GB" sz="12800" dirty="0">
              <a:cs typeface="Arial" panose="020B0604020202020204" pitchFamily="34" charset="0"/>
            </a:endParaRPr>
          </a:p>
          <a:p>
            <a:r>
              <a:rPr lang="en-GB" sz="12800" dirty="0">
                <a:cs typeface="Arial" panose="020B0604020202020204" pitchFamily="34" charset="0"/>
              </a:rPr>
              <a:t>Resources and further reading on the Covid-19 vaccines</a:t>
            </a:r>
          </a:p>
          <a:p>
            <a:endParaRPr lang="en-GB" sz="12800" dirty="0">
              <a:latin typeface="Arial" panose="020B0604020202020204" pitchFamily="34" charset="0"/>
              <a:cs typeface="Arial" panose="020B0604020202020204" pitchFamily="34" charset="0"/>
            </a:endParaRPr>
          </a:p>
          <a:p>
            <a:pPr marL="0" indent="0">
              <a:buNone/>
            </a:pPr>
            <a:endParaRPr lang="en-GB" sz="7400" dirty="0">
              <a:latin typeface="Arial" panose="020B0604020202020204" pitchFamily="34" charset="0"/>
              <a:cs typeface="Arial" panose="020B0604020202020204" pitchFamily="34" charset="0"/>
            </a:endParaRPr>
          </a:p>
          <a:p>
            <a:endParaRPr lang="en-GB" sz="67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p>
          <a:p>
            <a:pPr marL="0" indent="0">
              <a:buNone/>
            </a:pPr>
            <a:r>
              <a:rPr lang="en-GB" dirty="0">
                <a:latin typeface="Arial" panose="020B0604020202020204" pitchFamily="34" charset="0"/>
                <a:cs typeface="Arial" panose="020B0604020202020204" pitchFamily="34" charset="0"/>
              </a:rPr>
              <a:t> </a:t>
            </a:r>
          </a:p>
          <a:p>
            <a:pPr marL="0" indent="0">
              <a:buNone/>
            </a:pPr>
            <a:endParaRPr lang="en-GB"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9002" y="1877100"/>
            <a:ext cx="2150771" cy="4105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326043" y="160338"/>
            <a:ext cx="11552921" cy="883997"/>
          </a:xfrm>
          <a:prstGeom prst="rect">
            <a:avLst/>
          </a:prstGeom>
        </p:spPr>
      </p:pic>
      <p:sp>
        <p:nvSpPr>
          <p:cNvPr id="2" name="Slide Number Placeholder 1"/>
          <p:cNvSpPr>
            <a:spLocks noGrp="1"/>
          </p:cNvSpPr>
          <p:nvPr>
            <p:ph type="sldNum" sz="quarter" idx="12"/>
          </p:nvPr>
        </p:nvSpPr>
        <p:spPr/>
        <p:txBody>
          <a:bodyPr/>
          <a:lstStyle/>
          <a:p>
            <a:fld id="{495A5340-6EF3-4418-AE88-BAD1197CC803}" type="slidenum">
              <a:rPr lang="en-GB" smtClean="0"/>
              <a:t>2</a:t>
            </a:fld>
            <a:endParaRPr lang="en-GB" dirty="0"/>
          </a:p>
        </p:txBody>
      </p:sp>
      <p:sp>
        <p:nvSpPr>
          <p:cNvPr id="3" name="TextBox 2">
            <a:extLst>
              <a:ext uri="{FF2B5EF4-FFF2-40B4-BE49-F238E27FC236}">
                <a16:creationId xmlns:a16="http://schemas.microsoft.com/office/drawing/2014/main" id="{403A1413-69A7-4525-BB31-1490F1067D0B}"/>
              </a:ext>
            </a:extLst>
          </p:cNvPr>
          <p:cNvSpPr txBox="1"/>
          <p:nvPr/>
        </p:nvSpPr>
        <p:spPr>
          <a:xfrm>
            <a:off x="838200" y="1877100"/>
            <a:ext cx="5525278" cy="923330"/>
          </a:xfrm>
          <a:prstGeom prst="rect">
            <a:avLst/>
          </a:prstGeom>
          <a:noFill/>
        </p:spPr>
        <p:txBody>
          <a:bodyPr wrap="square" rtlCol="0">
            <a:spAutoFit/>
          </a:bodyPr>
          <a:lstStyle/>
          <a:p>
            <a:r>
              <a:rPr lang="en-GB" sz="3600" b="1" dirty="0">
                <a:cs typeface="Arial" panose="020B0604020202020204" pitchFamily="34" charset="0"/>
              </a:rPr>
              <a:t>Contents:</a:t>
            </a:r>
          </a:p>
          <a:p>
            <a:endParaRPr lang="en-GB" dirty="0"/>
          </a:p>
        </p:txBody>
      </p:sp>
    </p:spTree>
    <p:extLst>
      <p:ext uri="{BB962C8B-B14F-4D97-AF65-F5344CB8AC3E}">
        <p14:creationId xmlns:p14="http://schemas.microsoft.com/office/powerpoint/2010/main" val="1837671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18F5-9C59-4BC1-849A-C0A2A61D5D04}"/>
              </a:ext>
            </a:extLst>
          </p:cNvPr>
          <p:cNvSpPr>
            <a:spLocks noGrp="1"/>
          </p:cNvSpPr>
          <p:nvPr>
            <p:ph type="title"/>
          </p:nvPr>
        </p:nvSpPr>
        <p:spPr>
          <a:xfrm>
            <a:off x="209870" y="566128"/>
            <a:ext cx="10515600" cy="1062435"/>
          </a:xfrm>
        </p:spPr>
        <p:txBody>
          <a:bodyPr/>
          <a:lstStyle/>
          <a:p>
            <a:r>
              <a:rPr lang="en-GB" b="1" dirty="0"/>
              <a:t>The new advice from JCVI</a:t>
            </a:r>
          </a:p>
        </p:txBody>
      </p:sp>
      <p:graphicFrame>
        <p:nvGraphicFramePr>
          <p:cNvPr id="4" name="Object 3">
            <a:extLst>
              <a:ext uri="{FF2B5EF4-FFF2-40B4-BE49-F238E27FC236}">
                <a16:creationId xmlns:a16="http://schemas.microsoft.com/office/drawing/2014/main" id="{472FF02B-61D7-4A04-9651-9690A96A3ADF}"/>
              </a:ext>
            </a:extLst>
          </p:cNvPr>
          <p:cNvGraphicFramePr>
            <a:graphicFrameLocks noChangeAspect="1"/>
          </p:cNvGraphicFramePr>
          <p:nvPr>
            <p:extLst>
              <p:ext uri="{D42A27DB-BD31-4B8C-83A1-F6EECF244321}">
                <p14:modId xmlns:p14="http://schemas.microsoft.com/office/powerpoint/2010/main" val="1630093620"/>
              </p:ext>
            </p:extLst>
          </p:nvPr>
        </p:nvGraphicFramePr>
        <p:xfrm>
          <a:off x="11230404" y="1317519"/>
          <a:ext cx="760286" cy="1559291"/>
        </p:xfrm>
        <a:graphic>
          <a:graphicData uri="http://schemas.openxmlformats.org/presentationml/2006/ole">
            <mc:AlternateContent xmlns:mc="http://schemas.openxmlformats.org/markup-compatibility/2006">
              <mc:Choice xmlns:v="urn:schemas-microsoft-com:vml" Requires="v">
                <p:oleObj spid="_x0000_s1026" name="Bitmap Image" r:id="rId3" imgW="1371670" imgH="2813195" progId="Paint.Picture">
                  <p:embed/>
                </p:oleObj>
              </mc:Choice>
              <mc:Fallback>
                <p:oleObj name="Bitmap Image" r:id="rId3" imgW="1371670" imgH="2813195" progId="Paint.Picture">
                  <p:embed/>
                  <p:pic>
                    <p:nvPicPr>
                      <p:cNvPr id="4" name="Object 3">
                        <a:extLst>
                          <a:ext uri="{FF2B5EF4-FFF2-40B4-BE49-F238E27FC236}">
                            <a16:creationId xmlns:a16="http://schemas.microsoft.com/office/drawing/2014/main" id="{472FF02B-61D7-4A04-9651-9690A96A3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0404" y="1317519"/>
                        <a:ext cx="760286" cy="1559291"/>
                      </a:xfrm>
                      <a:prstGeom prst="rect">
                        <a:avLst/>
                      </a:prstGeom>
                      <a:noFill/>
                    </p:spPr>
                  </p:pic>
                </p:oleObj>
              </mc:Fallback>
            </mc:AlternateContent>
          </a:graphicData>
        </a:graphic>
      </p:graphicFrame>
      <p:pic>
        <p:nvPicPr>
          <p:cNvPr id="6" name="Picture 5">
            <a:extLst>
              <a:ext uri="{FF2B5EF4-FFF2-40B4-BE49-F238E27FC236}">
                <a16:creationId xmlns:a16="http://schemas.microsoft.com/office/drawing/2014/main" id="{03189B1C-DD76-4807-8A68-D9675E8A1F51}"/>
              </a:ext>
            </a:extLst>
          </p:cNvPr>
          <p:cNvPicPr>
            <a:picLocks noChangeAspect="1"/>
          </p:cNvPicPr>
          <p:nvPr/>
        </p:nvPicPr>
        <p:blipFill>
          <a:blip r:embed="rId5"/>
          <a:stretch>
            <a:fillRect/>
          </a:stretch>
        </p:blipFill>
        <p:spPr>
          <a:xfrm>
            <a:off x="10606695" y="4329645"/>
            <a:ext cx="632279" cy="1210836"/>
          </a:xfrm>
          <a:prstGeom prst="rect">
            <a:avLst/>
          </a:prstGeom>
        </p:spPr>
      </p:pic>
      <p:pic>
        <p:nvPicPr>
          <p:cNvPr id="8" name="Picture 7">
            <a:extLst>
              <a:ext uri="{FF2B5EF4-FFF2-40B4-BE49-F238E27FC236}">
                <a16:creationId xmlns:a16="http://schemas.microsoft.com/office/drawing/2014/main" id="{577C3A75-FBF5-4257-AABB-ECB121313AF2}"/>
              </a:ext>
            </a:extLst>
          </p:cNvPr>
          <p:cNvPicPr>
            <a:picLocks noChangeAspect="1"/>
          </p:cNvPicPr>
          <p:nvPr/>
        </p:nvPicPr>
        <p:blipFill>
          <a:blip r:embed="rId6"/>
          <a:stretch>
            <a:fillRect/>
          </a:stretch>
        </p:blipFill>
        <p:spPr>
          <a:xfrm>
            <a:off x="11335446" y="3429000"/>
            <a:ext cx="805009" cy="1455973"/>
          </a:xfrm>
          <a:prstGeom prst="rect">
            <a:avLst/>
          </a:prstGeom>
        </p:spPr>
      </p:pic>
      <p:pic>
        <p:nvPicPr>
          <p:cNvPr id="9" name="Picture 8">
            <a:extLst>
              <a:ext uri="{FF2B5EF4-FFF2-40B4-BE49-F238E27FC236}">
                <a16:creationId xmlns:a16="http://schemas.microsoft.com/office/drawing/2014/main" id="{B0E2248F-B824-4A8E-94CC-3715F918D3C5}"/>
              </a:ext>
            </a:extLst>
          </p:cNvPr>
          <p:cNvPicPr>
            <a:picLocks noChangeAspect="1"/>
          </p:cNvPicPr>
          <p:nvPr/>
        </p:nvPicPr>
        <p:blipFill>
          <a:blip r:embed="rId5"/>
          <a:stretch>
            <a:fillRect/>
          </a:stretch>
        </p:blipFill>
        <p:spPr>
          <a:xfrm>
            <a:off x="10421882" y="2081484"/>
            <a:ext cx="760286" cy="1455973"/>
          </a:xfrm>
          <a:prstGeom prst="rect">
            <a:avLst/>
          </a:prstGeom>
        </p:spPr>
      </p:pic>
      <p:graphicFrame>
        <p:nvGraphicFramePr>
          <p:cNvPr id="10" name="Object 9">
            <a:extLst>
              <a:ext uri="{FF2B5EF4-FFF2-40B4-BE49-F238E27FC236}">
                <a16:creationId xmlns:a16="http://schemas.microsoft.com/office/drawing/2014/main" id="{CBFDC689-7DA3-45F5-A467-5C166BE69049}"/>
              </a:ext>
            </a:extLst>
          </p:cNvPr>
          <p:cNvGraphicFramePr>
            <a:graphicFrameLocks noChangeAspect="1"/>
          </p:cNvGraphicFramePr>
          <p:nvPr>
            <p:extLst>
              <p:ext uri="{D42A27DB-BD31-4B8C-83A1-F6EECF244321}">
                <p14:modId xmlns:p14="http://schemas.microsoft.com/office/powerpoint/2010/main" val="2266307031"/>
              </p:ext>
            </p:extLst>
          </p:nvPr>
        </p:nvGraphicFramePr>
        <p:xfrm>
          <a:off x="11547581" y="5289218"/>
          <a:ext cx="592874" cy="1215940"/>
        </p:xfrm>
        <a:graphic>
          <a:graphicData uri="http://schemas.openxmlformats.org/presentationml/2006/ole">
            <mc:AlternateContent xmlns:mc="http://schemas.openxmlformats.org/markup-compatibility/2006">
              <mc:Choice xmlns:v="urn:schemas-microsoft-com:vml" Requires="v">
                <p:oleObj spid="_x0000_s1027" name="Bitmap Image" r:id="rId3" imgW="1371670" imgH="2813195" progId="Paint.Picture">
                  <p:embed/>
                </p:oleObj>
              </mc:Choice>
              <mc:Fallback>
                <p:oleObj name="Bitmap Image" r:id="rId3" imgW="1371670" imgH="2813195" progId="Paint.Picture">
                  <p:embed/>
                  <p:pic>
                    <p:nvPicPr>
                      <p:cNvPr id="10" name="Object 9">
                        <a:extLst>
                          <a:ext uri="{FF2B5EF4-FFF2-40B4-BE49-F238E27FC236}">
                            <a16:creationId xmlns:a16="http://schemas.microsoft.com/office/drawing/2014/main" id="{CBFDC689-7DA3-45F5-A467-5C166BE690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7581" y="5289218"/>
                        <a:ext cx="592874" cy="1215940"/>
                      </a:xfrm>
                      <a:prstGeom prst="rect">
                        <a:avLst/>
                      </a:prstGeom>
                      <a:noFill/>
                    </p:spPr>
                  </p:pic>
                </p:oleObj>
              </mc:Fallback>
            </mc:AlternateContent>
          </a:graphicData>
        </a:graphic>
      </p:graphicFrame>
      <p:pic>
        <p:nvPicPr>
          <p:cNvPr id="11" name="Picture 10">
            <a:extLst>
              <a:ext uri="{FF2B5EF4-FFF2-40B4-BE49-F238E27FC236}">
                <a16:creationId xmlns:a16="http://schemas.microsoft.com/office/drawing/2014/main" id="{ECC645E6-D389-4AFC-926D-96E739DE08D0}"/>
              </a:ext>
            </a:extLst>
          </p:cNvPr>
          <p:cNvPicPr>
            <a:picLocks noChangeAspect="1"/>
          </p:cNvPicPr>
          <p:nvPr/>
        </p:nvPicPr>
        <p:blipFill>
          <a:blip r:embed="rId7"/>
          <a:stretch>
            <a:fillRect/>
          </a:stretch>
        </p:blipFill>
        <p:spPr>
          <a:xfrm>
            <a:off x="319539" y="74251"/>
            <a:ext cx="11552921" cy="627000"/>
          </a:xfrm>
          <a:prstGeom prst="rect">
            <a:avLst/>
          </a:prstGeom>
        </p:spPr>
      </p:pic>
      <p:sp>
        <p:nvSpPr>
          <p:cNvPr id="5" name="TextBox 4">
            <a:extLst>
              <a:ext uri="{FF2B5EF4-FFF2-40B4-BE49-F238E27FC236}">
                <a16:creationId xmlns:a16="http://schemas.microsoft.com/office/drawing/2014/main" id="{BB070E12-A1AA-4D56-BE2A-A8E0BB93CB68}"/>
              </a:ext>
            </a:extLst>
          </p:cNvPr>
          <p:cNvSpPr txBox="1"/>
          <p:nvPr/>
        </p:nvSpPr>
        <p:spPr>
          <a:xfrm>
            <a:off x="201310" y="1413631"/>
            <a:ext cx="10067294" cy="5228483"/>
          </a:xfrm>
          <a:prstGeom prst="rect">
            <a:avLst/>
          </a:prstGeom>
          <a:noFill/>
        </p:spPr>
        <p:txBody>
          <a:bodyPr wrap="square" rtlCol="0">
            <a:spAutoFit/>
          </a:bodyPr>
          <a:lstStyle/>
          <a:p>
            <a:pPr>
              <a:lnSpc>
                <a:spcPct val="120000"/>
              </a:lnSpc>
              <a:spcBef>
                <a:spcPts val="0"/>
              </a:spcBef>
            </a:pPr>
            <a:r>
              <a:rPr lang="en-GB" sz="2800" dirty="0"/>
              <a:t>The AZ vaccine should continue to be offered to all those in phase 1, i.e. over 50, or those in a high risk group. </a:t>
            </a:r>
          </a:p>
          <a:p>
            <a:pPr marL="1069975" lvl="1" indent="-342900">
              <a:lnSpc>
                <a:spcPct val="120000"/>
              </a:lnSpc>
              <a:spcBef>
                <a:spcPts val="0"/>
              </a:spcBef>
              <a:buFont typeface="Arial" panose="020B0604020202020204" pitchFamily="34" charset="0"/>
              <a:buChar char="•"/>
            </a:pPr>
            <a:r>
              <a:rPr lang="en-GB" sz="2800" dirty="0"/>
              <a:t>The only exception would be the rare instance of someone who had this reaction to their first dose. They should have an alternative vaccine</a:t>
            </a:r>
          </a:p>
          <a:p>
            <a:pPr>
              <a:lnSpc>
                <a:spcPct val="120000"/>
              </a:lnSpc>
              <a:spcBef>
                <a:spcPts val="0"/>
              </a:spcBef>
            </a:pPr>
            <a:r>
              <a:rPr lang="en-GB" sz="2800" b="1" dirty="0"/>
              <a:t>All</a:t>
            </a:r>
            <a:r>
              <a:rPr lang="en-GB" sz="2800" dirty="0"/>
              <a:t> those in phase 2, who have already had the first dose of AZ including under 30 will continue to be offered AZ vaccine for their second dose</a:t>
            </a:r>
          </a:p>
          <a:p>
            <a:pPr>
              <a:lnSpc>
                <a:spcPct val="120000"/>
              </a:lnSpc>
              <a:spcBef>
                <a:spcPts val="0"/>
              </a:spcBef>
            </a:pPr>
            <a:r>
              <a:rPr lang="en-GB" sz="2800" dirty="0"/>
              <a:t>Those under 30, who have not had their first dose of COVID vaccine should be offered an alternative to AZ vaccine</a:t>
            </a:r>
            <a:endParaRPr lang="en-GB" dirty="0"/>
          </a:p>
        </p:txBody>
      </p:sp>
      <p:cxnSp>
        <p:nvCxnSpPr>
          <p:cNvPr id="12" name="Straight Connector 11">
            <a:extLst>
              <a:ext uri="{FF2B5EF4-FFF2-40B4-BE49-F238E27FC236}">
                <a16:creationId xmlns:a16="http://schemas.microsoft.com/office/drawing/2014/main" id="{B4CC079A-7B84-4E93-818F-731564D57966}"/>
              </a:ext>
            </a:extLst>
          </p:cNvPr>
          <p:cNvCxnSpPr>
            <a:cxnSpLocks/>
          </p:cNvCxnSpPr>
          <p:nvPr/>
        </p:nvCxnSpPr>
        <p:spPr>
          <a:xfrm>
            <a:off x="209870" y="4012405"/>
            <a:ext cx="9782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B3E9738-494C-4D2B-90B2-6F61840D78C0}"/>
              </a:ext>
            </a:extLst>
          </p:cNvPr>
          <p:cNvCxnSpPr/>
          <p:nvPr/>
        </p:nvCxnSpPr>
        <p:spPr>
          <a:xfrm>
            <a:off x="201310" y="5585895"/>
            <a:ext cx="990045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9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BD0B-6A6E-4438-8088-7C18633F8DE8}"/>
              </a:ext>
            </a:extLst>
          </p:cNvPr>
          <p:cNvSpPr>
            <a:spLocks noGrp="1"/>
          </p:cNvSpPr>
          <p:nvPr>
            <p:ph type="title"/>
          </p:nvPr>
        </p:nvSpPr>
        <p:spPr>
          <a:xfrm>
            <a:off x="319539" y="752655"/>
            <a:ext cx="10515600" cy="1325563"/>
          </a:xfrm>
        </p:spPr>
        <p:txBody>
          <a:bodyPr/>
          <a:lstStyle/>
          <a:p>
            <a:r>
              <a:rPr lang="en-GB" b="1" dirty="0"/>
              <a:t>Clotting and other COVID-19 vaccines</a:t>
            </a:r>
          </a:p>
        </p:txBody>
      </p:sp>
      <p:sp>
        <p:nvSpPr>
          <p:cNvPr id="3" name="Content Placeholder 2">
            <a:extLst>
              <a:ext uri="{FF2B5EF4-FFF2-40B4-BE49-F238E27FC236}">
                <a16:creationId xmlns:a16="http://schemas.microsoft.com/office/drawing/2014/main" id="{89F30B60-48D2-4941-8510-435E9730A45A}"/>
              </a:ext>
            </a:extLst>
          </p:cNvPr>
          <p:cNvSpPr>
            <a:spLocks noGrp="1"/>
          </p:cNvSpPr>
          <p:nvPr>
            <p:ph idx="1"/>
          </p:nvPr>
        </p:nvSpPr>
        <p:spPr>
          <a:xfrm>
            <a:off x="353008" y="2294022"/>
            <a:ext cx="9288297" cy="3517232"/>
          </a:xfrm>
        </p:spPr>
        <p:txBody>
          <a:bodyPr>
            <a:normAutofit/>
          </a:bodyPr>
          <a:lstStyle/>
          <a:p>
            <a:r>
              <a:rPr lang="en-GB" dirty="0"/>
              <a:t>Clotting disorders have not reported after Pfizer and </a:t>
            </a:r>
            <a:r>
              <a:rPr lang="en-GB" dirty="0" err="1"/>
              <a:t>Moderna</a:t>
            </a:r>
            <a:r>
              <a:rPr lang="en-GB" dirty="0"/>
              <a:t> vaccines.</a:t>
            </a:r>
          </a:p>
          <a:p>
            <a:r>
              <a:rPr lang="en-US" dirty="0">
                <a:solidFill>
                  <a:srgbClr val="333333"/>
                </a:solidFill>
                <a:effectLst/>
                <a:cs typeface="Calibri" panose="020F0502020204030204" pitchFamily="34" charset="0"/>
              </a:rPr>
              <a:t>The EMA announced on Friday it was investigating reports of clots among four people who had received the Johnson and Johnson vaccine, one of whom had died. </a:t>
            </a:r>
          </a:p>
          <a:p>
            <a:r>
              <a:rPr lang="en-US" dirty="0">
                <a:solidFill>
                  <a:srgbClr val="333333"/>
                </a:solidFill>
                <a:effectLst/>
                <a:cs typeface="Calibri" panose="020F0502020204030204" pitchFamily="34" charset="0"/>
              </a:rPr>
              <a:t>With the Johnson and Johnson vaccine it is too early to say if  the four reports are connected but we do know it uses similar technology to AZ vaccine.</a:t>
            </a:r>
            <a:endParaRPr lang="en-GB" dirty="0">
              <a:cs typeface="Calibri" panose="020F0502020204030204" pitchFamily="34" charset="0"/>
            </a:endParaRPr>
          </a:p>
        </p:txBody>
      </p:sp>
      <p:pic>
        <p:nvPicPr>
          <p:cNvPr id="4" name="Picture 3">
            <a:extLst>
              <a:ext uri="{FF2B5EF4-FFF2-40B4-BE49-F238E27FC236}">
                <a16:creationId xmlns:a16="http://schemas.microsoft.com/office/drawing/2014/main" id="{B70E496B-F2C7-4278-B3B0-759EA8986934}"/>
              </a:ext>
            </a:extLst>
          </p:cNvPr>
          <p:cNvPicPr>
            <a:picLocks noChangeAspect="1"/>
          </p:cNvPicPr>
          <p:nvPr/>
        </p:nvPicPr>
        <p:blipFill>
          <a:blip r:embed="rId3"/>
          <a:stretch>
            <a:fillRect/>
          </a:stretch>
        </p:blipFill>
        <p:spPr>
          <a:xfrm>
            <a:off x="319539" y="74251"/>
            <a:ext cx="11552921" cy="627000"/>
          </a:xfrm>
          <a:prstGeom prst="rect">
            <a:avLst/>
          </a:prstGeom>
        </p:spPr>
      </p:pic>
      <p:pic>
        <p:nvPicPr>
          <p:cNvPr id="5" name="Picture 4">
            <a:extLst>
              <a:ext uri="{FF2B5EF4-FFF2-40B4-BE49-F238E27FC236}">
                <a16:creationId xmlns:a16="http://schemas.microsoft.com/office/drawing/2014/main" id="{A3CF84B8-AB74-40E3-80EF-BD613CAB76B7}"/>
              </a:ext>
            </a:extLst>
          </p:cNvPr>
          <p:cNvPicPr>
            <a:picLocks noChangeAspect="1"/>
          </p:cNvPicPr>
          <p:nvPr/>
        </p:nvPicPr>
        <p:blipFill>
          <a:blip r:embed="rId4"/>
          <a:stretch>
            <a:fillRect/>
          </a:stretch>
        </p:blipFill>
        <p:spPr>
          <a:xfrm>
            <a:off x="10399836" y="1018336"/>
            <a:ext cx="1252105" cy="2397823"/>
          </a:xfrm>
          <a:prstGeom prst="rect">
            <a:avLst/>
          </a:prstGeom>
        </p:spPr>
      </p:pic>
      <p:graphicFrame>
        <p:nvGraphicFramePr>
          <p:cNvPr id="6" name="Object 5">
            <a:extLst>
              <a:ext uri="{FF2B5EF4-FFF2-40B4-BE49-F238E27FC236}">
                <a16:creationId xmlns:a16="http://schemas.microsoft.com/office/drawing/2014/main" id="{32446A71-BB42-4662-B1A6-954F82D77F66}"/>
              </a:ext>
            </a:extLst>
          </p:cNvPr>
          <p:cNvGraphicFramePr>
            <a:graphicFrameLocks noChangeAspect="1"/>
          </p:cNvGraphicFramePr>
          <p:nvPr>
            <p:extLst>
              <p:ext uri="{D42A27DB-BD31-4B8C-83A1-F6EECF244321}">
                <p14:modId xmlns:p14="http://schemas.microsoft.com/office/powerpoint/2010/main" val="1812931405"/>
              </p:ext>
            </p:extLst>
          </p:nvPr>
        </p:nvGraphicFramePr>
        <p:xfrm>
          <a:off x="10447839" y="3651113"/>
          <a:ext cx="1391153" cy="2853151"/>
        </p:xfrm>
        <a:graphic>
          <a:graphicData uri="http://schemas.openxmlformats.org/presentationml/2006/ole">
            <mc:AlternateContent xmlns:mc="http://schemas.openxmlformats.org/markup-compatibility/2006">
              <mc:Choice xmlns:v="urn:schemas-microsoft-com:vml" Requires="v">
                <p:oleObj spid="_x0000_s2050" name="Bitmap Image" r:id="rId5" imgW="1371670" imgH="2813195" progId="Paint.Picture">
                  <p:embed/>
                </p:oleObj>
              </mc:Choice>
              <mc:Fallback>
                <p:oleObj name="Bitmap Image" r:id="rId5" imgW="1371670" imgH="2813195" progId="Paint.Picture">
                  <p:embed/>
                  <p:pic>
                    <p:nvPicPr>
                      <p:cNvPr id="6" name="Object 5">
                        <a:extLst>
                          <a:ext uri="{FF2B5EF4-FFF2-40B4-BE49-F238E27FC236}">
                            <a16:creationId xmlns:a16="http://schemas.microsoft.com/office/drawing/2014/main" id="{32446A71-BB42-4662-B1A6-954F82D77F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7839" y="3651113"/>
                        <a:ext cx="1391153" cy="2853151"/>
                      </a:xfrm>
                      <a:prstGeom prst="rect">
                        <a:avLst/>
                      </a:prstGeom>
                      <a:noFill/>
                    </p:spPr>
                  </p:pic>
                </p:oleObj>
              </mc:Fallback>
            </mc:AlternateContent>
          </a:graphicData>
        </a:graphic>
      </p:graphicFrame>
    </p:spTree>
    <p:extLst>
      <p:ext uri="{BB962C8B-B14F-4D97-AF65-F5344CB8AC3E}">
        <p14:creationId xmlns:p14="http://schemas.microsoft.com/office/powerpoint/2010/main" val="254200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19540" y="916414"/>
            <a:ext cx="11552920" cy="772732"/>
          </a:xfrm>
        </p:spPr>
        <p:txBody>
          <a:bodyPr>
            <a:noAutofit/>
          </a:bodyPr>
          <a:lstStyle/>
          <a:p>
            <a:r>
              <a:rPr lang="en-GB" sz="3000" b="1" dirty="0">
                <a:cs typeface="Arial" panose="020B0604020202020204" pitchFamily="34" charset="0"/>
              </a:rPr>
              <a:t>Covid-19 vaccine and people prescribed Blood thinners</a:t>
            </a:r>
          </a:p>
        </p:txBody>
      </p:sp>
      <p:sp>
        <p:nvSpPr>
          <p:cNvPr id="6" name="Content Placeholder 2"/>
          <p:cNvSpPr>
            <a:spLocks noGrp="1"/>
          </p:cNvSpPr>
          <p:nvPr>
            <p:ph idx="1"/>
          </p:nvPr>
        </p:nvSpPr>
        <p:spPr>
          <a:xfrm>
            <a:off x="319540" y="1883666"/>
            <a:ext cx="11552920" cy="4655246"/>
          </a:xfrm>
        </p:spPr>
        <p:txBody>
          <a:bodyPr>
            <a:noAutofit/>
          </a:bodyPr>
          <a:lstStyle/>
          <a:p>
            <a:r>
              <a:rPr lang="en-GB" b="1" dirty="0">
                <a:solidFill>
                  <a:srgbClr val="000000"/>
                </a:solidFill>
                <a:cs typeface="Arial" panose="020B0604020202020204" pitchFamily="34" charset="0"/>
              </a:rPr>
              <a:t> </a:t>
            </a:r>
            <a:r>
              <a:rPr lang="en-GB" dirty="0">
                <a:solidFill>
                  <a:srgbClr val="000000"/>
                </a:solidFill>
                <a:cs typeface="Arial" panose="020B0604020202020204" pitchFamily="34" charset="0"/>
              </a:rPr>
              <a:t>Individuals receiving direct oral anticoagulants (Apixaban, Rivaroxaban) or warfarin can all receive the COVID-19 vaccination.</a:t>
            </a:r>
          </a:p>
          <a:p>
            <a:r>
              <a:rPr lang="en-GB" dirty="0">
                <a:solidFill>
                  <a:srgbClr val="000000"/>
                </a:solidFill>
                <a:cs typeface="Arial" panose="020B0604020202020204" pitchFamily="34" charset="0"/>
              </a:rPr>
              <a:t>  Although people on warfarin with supra-therapeutic INR should wait until their INR is &lt;4.0.</a:t>
            </a:r>
          </a:p>
          <a:p>
            <a:r>
              <a:rPr lang="en-GB" dirty="0">
                <a:solidFill>
                  <a:srgbClr val="000000"/>
                </a:solidFill>
                <a:cs typeface="Arial" panose="020B0604020202020204" pitchFamily="34" charset="0"/>
              </a:rPr>
              <a:t> People with inherited bleeding disorders such as Haemophilia need to seek advice from their own Haemophilia Centre to ensure they receive the vaccine safely.</a:t>
            </a:r>
          </a:p>
          <a:p>
            <a:pPr marL="0" indent="0">
              <a:buNone/>
            </a:pPr>
            <a:r>
              <a:rPr lang="en-GB" b="1" u="sng" dirty="0">
                <a:solidFill>
                  <a:srgbClr val="000000"/>
                </a:solidFill>
                <a:cs typeface="Arial" panose="020B0604020202020204" pitchFamily="34" charset="0"/>
              </a:rPr>
              <a:t>What to expect after vaccination</a:t>
            </a:r>
          </a:p>
          <a:p>
            <a:r>
              <a:rPr lang="en-GB" dirty="0">
                <a:solidFill>
                  <a:srgbClr val="000000"/>
                </a:solidFill>
                <a:cs typeface="Arial" panose="020B0604020202020204" pitchFamily="34" charset="0"/>
              </a:rPr>
              <a:t>There is an increased risk of bruising at the injection site but no anticipated and serious effects related to anticoagulation</a:t>
            </a:r>
          </a:p>
        </p:txBody>
      </p:sp>
      <p:pic>
        <p:nvPicPr>
          <p:cNvPr id="5" name="Picture 4"/>
          <p:cNvPicPr>
            <a:picLocks noChangeAspect="1"/>
          </p:cNvPicPr>
          <p:nvPr/>
        </p:nvPicPr>
        <p:blipFill>
          <a:blip r:embed="rId2"/>
          <a:stretch>
            <a:fillRect/>
          </a:stretch>
        </p:blipFill>
        <p:spPr>
          <a:xfrm>
            <a:off x="326043" y="64086"/>
            <a:ext cx="11552921" cy="657809"/>
          </a:xfrm>
          <a:prstGeom prst="rect">
            <a:avLst/>
          </a:prstGeom>
        </p:spPr>
      </p:pic>
      <p:sp>
        <p:nvSpPr>
          <p:cNvPr id="2" name="Slide Number Placeholder 1"/>
          <p:cNvSpPr>
            <a:spLocks noGrp="1"/>
          </p:cNvSpPr>
          <p:nvPr>
            <p:ph type="sldNum" sz="quarter" idx="12"/>
          </p:nvPr>
        </p:nvSpPr>
        <p:spPr/>
        <p:txBody>
          <a:bodyPr/>
          <a:lstStyle/>
          <a:p>
            <a:fld id="{495A5340-6EF3-4418-AE88-BAD1197CC803}" type="slidenum">
              <a:rPr lang="en-GB" smtClean="0"/>
              <a:t>22</a:t>
            </a:fld>
            <a:endParaRPr lang="en-GB" dirty="0"/>
          </a:p>
        </p:txBody>
      </p:sp>
    </p:spTree>
    <p:extLst>
      <p:ext uri="{BB962C8B-B14F-4D97-AF65-F5344CB8AC3E}">
        <p14:creationId xmlns:p14="http://schemas.microsoft.com/office/powerpoint/2010/main" val="284976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0" y="733380"/>
            <a:ext cx="11878964" cy="7387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cs typeface="Arial" panose="020B0604020202020204" pitchFamily="34" charset="0"/>
              </a:rPr>
              <a:t>  Possible Side effects </a:t>
            </a:r>
          </a:p>
        </p:txBody>
      </p:sp>
      <p:sp>
        <p:nvSpPr>
          <p:cNvPr id="10" name="Subtitle 2"/>
          <p:cNvSpPr txBox="1">
            <a:spLocks/>
          </p:cNvSpPr>
          <p:nvPr/>
        </p:nvSpPr>
        <p:spPr>
          <a:xfrm>
            <a:off x="326042" y="1594926"/>
            <a:ext cx="11552921" cy="40503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Like all medications and vaccines, the Covid-19 vaccines can cause side effects – although not everyone will get them. </a:t>
            </a:r>
          </a:p>
          <a:p>
            <a:r>
              <a:rPr lang="en-GB" sz="2400" dirty="0">
                <a:latin typeface="Arial" panose="020B0604020202020204" pitchFamily="34" charset="0"/>
                <a:cs typeface="Arial" panose="020B0604020202020204" pitchFamily="34" charset="0"/>
              </a:rPr>
              <a:t>Most side effects are mild or moderate and go within a few days of appearing, they can be treated with medicine for pain and fever such as paracetamol.</a:t>
            </a:r>
          </a:p>
          <a:p>
            <a:pPr marL="0" indent="0">
              <a:buNone/>
            </a:pPr>
            <a:endParaRPr lang="en-GB" sz="2400" b="1" u="sng" dirty="0">
              <a:latin typeface="Arial" panose="020B0604020202020204" pitchFamily="34" charset="0"/>
              <a:cs typeface="Arial" panose="020B0604020202020204" pitchFamily="34" charset="0"/>
            </a:endParaRPr>
          </a:p>
          <a:p>
            <a:pPr marL="0" indent="0">
              <a:buNone/>
            </a:pPr>
            <a:r>
              <a:rPr lang="en-GB" sz="2400" b="1" u="sng" dirty="0">
                <a:latin typeface="Arial" panose="020B0604020202020204" pitchFamily="34" charset="0"/>
                <a:cs typeface="Arial" panose="020B0604020202020204" pitchFamily="34" charset="0"/>
              </a:rPr>
              <a:t>Very common side effects</a:t>
            </a:r>
            <a:r>
              <a:rPr lang="en-GB" sz="2400" b="1" dirty="0">
                <a:latin typeface="Arial" panose="020B0604020202020204" pitchFamily="34" charset="0"/>
                <a:cs typeface="Arial" panose="020B0604020202020204" pitchFamily="34" charset="0"/>
              </a:rPr>
              <a:t>:</a:t>
            </a:r>
          </a:p>
          <a:p>
            <a:pPr marL="342900" indent="-342900"/>
            <a:r>
              <a:rPr lang="en-GB" sz="2400" dirty="0">
                <a:latin typeface="Arial" panose="020B0604020202020204" pitchFamily="34" charset="0"/>
                <a:cs typeface="Arial" panose="020B0604020202020204" pitchFamily="34" charset="0"/>
              </a:rPr>
              <a:t>Pain and heavy feeling at the injection in the arm you had your injection. This tends to be worst around 1-2 days after the vaccine </a:t>
            </a:r>
          </a:p>
          <a:p>
            <a:pPr marL="342900" indent="-342900"/>
            <a:r>
              <a:rPr lang="en-GB" sz="2400" dirty="0">
                <a:latin typeface="Arial" panose="020B0604020202020204" pitchFamily="34" charset="0"/>
                <a:cs typeface="Arial" panose="020B0604020202020204" pitchFamily="34" charset="0"/>
              </a:rPr>
              <a:t>Tiredness                       </a:t>
            </a:r>
          </a:p>
          <a:p>
            <a:pPr marL="342900" indent="-342900"/>
            <a:r>
              <a:rPr lang="en-GB" sz="2400" dirty="0">
                <a:latin typeface="Arial" panose="020B0604020202020204" pitchFamily="34" charset="0"/>
                <a:cs typeface="Arial" panose="020B0604020202020204" pitchFamily="34" charset="0"/>
              </a:rPr>
              <a:t>Headache </a:t>
            </a:r>
          </a:p>
          <a:p>
            <a:pPr marL="342900" indent="-342900"/>
            <a:r>
              <a:rPr lang="en-GB" sz="2400" dirty="0">
                <a:latin typeface="Arial" panose="020B0604020202020204" pitchFamily="34" charset="0"/>
                <a:cs typeface="Arial" panose="020B0604020202020204" pitchFamily="34" charset="0"/>
              </a:rPr>
              <a:t>General aches </a:t>
            </a:r>
          </a:p>
          <a:p>
            <a:pPr marL="342900" indent="-342900"/>
            <a:r>
              <a:rPr lang="en-GB" sz="2400" dirty="0">
                <a:latin typeface="Arial" panose="020B0604020202020204" pitchFamily="34" charset="0"/>
                <a:cs typeface="Arial" panose="020B0604020202020204" pitchFamily="34" charset="0"/>
              </a:rPr>
              <a:t>Mild flu like symptoms/feverish</a:t>
            </a:r>
          </a:p>
          <a:p>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4541382"/>
            <a:ext cx="1607506" cy="2180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326043" y="81154"/>
            <a:ext cx="11552921" cy="733380"/>
          </a:xfrm>
          <a:prstGeom prst="rect">
            <a:avLst/>
          </a:prstGeom>
        </p:spPr>
      </p:pic>
      <p:sp>
        <p:nvSpPr>
          <p:cNvPr id="2" name="Slide Number Placeholder 1"/>
          <p:cNvSpPr>
            <a:spLocks noGrp="1"/>
          </p:cNvSpPr>
          <p:nvPr>
            <p:ph type="sldNum" sz="quarter" idx="12"/>
          </p:nvPr>
        </p:nvSpPr>
        <p:spPr/>
        <p:txBody>
          <a:bodyPr/>
          <a:lstStyle/>
          <a:p>
            <a:fld id="{495A5340-6EF3-4418-AE88-BAD1197CC803}" type="slidenum">
              <a:rPr lang="en-GB" smtClean="0"/>
              <a:t>23</a:t>
            </a:fld>
            <a:endParaRPr lang="en-GB" dirty="0"/>
          </a:p>
        </p:txBody>
      </p:sp>
    </p:spTree>
    <p:extLst>
      <p:ext uri="{BB962C8B-B14F-4D97-AF65-F5344CB8AC3E}">
        <p14:creationId xmlns:p14="http://schemas.microsoft.com/office/powerpoint/2010/main" val="3801860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88756" y="1588421"/>
            <a:ext cx="11546417" cy="1563853"/>
          </a:xfrm>
        </p:spPr>
        <p:txBody>
          <a:bodyPr>
            <a:normAutofit fontScale="92500"/>
          </a:bodyPr>
          <a:lstStyle/>
          <a:p>
            <a:pPr marL="0" indent="0">
              <a:buNone/>
            </a:pPr>
            <a:r>
              <a:rPr lang="en-GB" sz="2600" b="1" u="sng" dirty="0">
                <a:cs typeface="Arial" panose="020B0604020202020204" pitchFamily="34" charset="0"/>
              </a:rPr>
              <a:t>Less common side effects may effect up to 1 in 100 people </a:t>
            </a:r>
          </a:p>
          <a:p>
            <a:pPr marL="0" indent="0">
              <a:buNone/>
            </a:pPr>
            <a:r>
              <a:rPr lang="en-GB" sz="2600" dirty="0">
                <a:cs typeface="Arial" panose="020B0604020202020204" pitchFamily="34" charset="0"/>
              </a:rPr>
              <a:t>Enlarged lymph nodes</a:t>
            </a:r>
          </a:p>
          <a:p>
            <a:pPr marL="0" indent="0">
              <a:buNone/>
            </a:pPr>
            <a:r>
              <a:rPr lang="en-GB" sz="2600" dirty="0">
                <a:cs typeface="Arial" panose="020B0604020202020204" pitchFamily="34" charset="0"/>
              </a:rPr>
              <a:t>A high temperature is also unusual and </a:t>
            </a:r>
            <a:r>
              <a:rPr lang="en-GB" sz="2400" dirty="0">
                <a:cs typeface="Arial" panose="020B0604020202020204" pitchFamily="34" charset="0"/>
              </a:rPr>
              <a:t>may indicate you have COVID-19 or another infection.</a:t>
            </a:r>
            <a:endParaRPr lang="en-GB" sz="2600" dirty="0">
              <a:cs typeface="Arial" panose="020B0604020202020204" pitchFamily="34" charset="0"/>
            </a:endParaRPr>
          </a:p>
          <a:p>
            <a:endParaRPr lang="en-GB" dirty="0">
              <a:cs typeface="Arial" panose="020B0604020202020204" pitchFamily="34" charset="0"/>
            </a:endParaRPr>
          </a:p>
          <a:p>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42" y="3180003"/>
            <a:ext cx="4906623" cy="346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6043" y="914361"/>
            <a:ext cx="10389141" cy="646331"/>
          </a:xfrm>
          <a:prstGeom prst="rect">
            <a:avLst/>
          </a:prstGeom>
          <a:noFill/>
        </p:spPr>
        <p:txBody>
          <a:bodyPr wrap="square" rtlCol="0">
            <a:spAutoFit/>
          </a:bodyPr>
          <a:lstStyle/>
          <a:p>
            <a:r>
              <a:rPr lang="en-GB" sz="3600" b="1" dirty="0">
                <a:latin typeface="+mj-lt"/>
                <a:cs typeface="Arial" panose="020B0604020202020204" pitchFamily="34" charset="0"/>
              </a:rPr>
              <a:t>Possible side effects</a:t>
            </a:r>
          </a:p>
        </p:txBody>
      </p:sp>
      <p:pic>
        <p:nvPicPr>
          <p:cNvPr id="7" name="Picture 6"/>
          <p:cNvPicPr>
            <a:picLocks noChangeAspect="1"/>
          </p:cNvPicPr>
          <p:nvPr/>
        </p:nvPicPr>
        <p:blipFill>
          <a:blip r:embed="rId3"/>
          <a:stretch>
            <a:fillRect/>
          </a:stretch>
        </p:blipFill>
        <p:spPr>
          <a:xfrm>
            <a:off x="319539" y="26758"/>
            <a:ext cx="11552921" cy="732694"/>
          </a:xfrm>
          <a:prstGeom prst="rect">
            <a:avLst/>
          </a:prstGeom>
        </p:spPr>
      </p:pic>
      <p:sp>
        <p:nvSpPr>
          <p:cNvPr id="2" name="Slide Number Placeholder 1"/>
          <p:cNvSpPr>
            <a:spLocks noGrp="1"/>
          </p:cNvSpPr>
          <p:nvPr>
            <p:ph type="sldNum" sz="quarter" idx="12"/>
          </p:nvPr>
        </p:nvSpPr>
        <p:spPr/>
        <p:txBody>
          <a:bodyPr/>
          <a:lstStyle/>
          <a:p>
            <a:fld id="{495A5340-6EF3-4418-AE88-BAD1197CC803}" type="slidenum">
              <a:rPr lang="en-GB" smtClean="0"/>
              <a:t>24</a:t>
            </a:fld>
            <a:endParaRPr lang="en-GB" dirty="0"/>
          </a:p>
        </p:txBody>
      </p:sp>
      <p:sp>
        <p:nvSpPr>
          <p:cNvPr id="3" name="TextBox 2">
            <a:extLst>
              <a:ext uri="{FF2B5EF4-FFF2-40B4-BE49-F238E27FC236}">
                <a16:creationId xmlns:a16="http://schemas.microsoft.com/office/drawing/2014/main" id="{FCE0D5E1-FCD5-4DBE-B035-41A246171D5B}"/>
              </a:ext>
            </a:extLst>
          </p:cNvPr>
          <p:cNvSpPr txBox="1"/>
          <p:nvPr/>
        </p:nvSpPr>
        <p:spPr>
          <a:xfrm>
            <a:off x="5241867" y="3592408"/>
            <a:ext cx="6593306" cy="2677656"/>
          </a:xfrm>
          <a:prstGeom prst="rect">
            <a:avLst/>
          </a:prstGeom>
          <a:noFill/>
        </p:spPr>
        <p:txBody>
          <a:bodyPr wrap="square" rtlCol="0">
            <a:spAutoFit/>
          </a:bodyPr>
          <a:lstStyle/>
          <a:p>
            <a:r>
              <a:rPr lang="en-GB" sz="2800" dirty="0">
                <a:cs typeface="Arial" panose="020B0604020202020204" pitchFamily="34" charset="0"/>
              </a:rPr>
              <a:t>There is a coronavirus yellow card reporting site</a:t>
            </a:r>
          </a:p>
          <a:p>
            <a:r>
              <a:rPr lang="en-GB" sz="2800" dirty="0">
                <a:cs typeface="Arial" panose="020B0604020202020204" pitchFamily="34" charset="0"/>
              </a:rPr>
              <a:t> </a:t>
            </a:r>
            <a:r>
              <a:rPr lang="en-GB" sz="2800" dirty="0">
                <a:cs typeface="Arial" panose="020B0604020202020204" pitchFamily="34" charset="0"/>
                <a:hlinkClick r:id="rId4"/>
              </a:rPr>
              <a:t>https://coronavirus-yellowcard.mhra.gov.uk</a:t>
            </a:r>
            <a:r>
              <a:rPr lang="en-GB" sz="2800" dirty="0">
                <a:cs typeface="Arial" panose="020B0604020202020204" pitchFamily="34" charset="0"/>
              </a:rPr>
              <a:t> where health professionals and people that have had the vaccine can report any side effects. </a:t>
            </a:r>
          </a:p>
        </p:txBody>
      </p:sp>
    </p:spTree>
    <p:extLst>
      <p:ext uri="{BB962C8B-B14F-4D97-AF65-F5344CB8AC3E}">
        <p14:creationId xmlns:p14="http://schemas.microsoft.com/office/powerpoint/2010/main" val="2879651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07165" y="1363992"/>
            <a:ext cx="11482285" cy="2055956"/>
          </a:xfrm>
        </p:spPr>
        <p:txBody>
          <a:bodyPr>
            <a:normAutofit fontScale="85000" lnSpcReduction="20000"/>
          </a:bodyPr>
          <a:lstStyle/>
          <a:p>
            <a:pPr marL="0" indent="0">
              <a:buClr>
                <a:srgbClr val="00B050"/>
              </a:buClr>
              <a:buNone/>
            </a:pPr>
            <a:r>
              <a:rPr lang="en-GB" sz="3200" b="1" dirty="0">
                <a:solidFill>
                  <a:srgbClr val="000000"/>
                </a:solidFill>
                <a:cs typeface="Arial" panose="020B0604020202020204" pitchFamily="34" charset="0"/>
              </a:rPr>
              <a:t>The vaccine is just one tool in our tool box to prevent COVID-19.</a:t>
            </a:r>
          </a:p>
          <a:p>
            <a:pPr marL="0" indent="0">
              <a:lnSpc>
                <a:spcPct val="100000"/>
              </a:lnSpc>
              <a:spcBef>
                <a:spcPts val="0"/>
              </a:spcBef>
              <a:buNone/>
            </a:pPr>
            <a:endParaRPr lang="en-GB" sz="3200" dirty="0">
              <a:solidFill>
                <a:srgbClr val="000000"/>
              </a:solidFill>
              <a:cs typeface="Arial" panose="020B0604020202020204" pitchFamily="34" charset="0"/>
            </a:endParaRPr>
          </a:p>
          <a:p>
            <a:pPr>
              <a:lnSpc>
                <a:spcPct val="100000"/>
              </a:lnSpc>
              <a:spcBef>
                <a:spcPts val="0"/>
              </a:spcBef>
            </a:pPr>
            <a:r>
              <a:rPr lang="en-GB" sz="3200" dirty="0">
                <a:solidFill>
                  <a:srgbClr val="000000"/>
                </a:solidFill>
                <a:cs typeface="Arial" panose="020B0604020202020204" pitchFamily="34" charset="0"/>
              </a:rPr>
              <a:t>No vaccine is 100% effective</a:t>
            </a:r>
          </a:p>
          <a:p>
            <a:pPr>
              <a:lnSpc>
                <a:spcPct val="100000"/>
              </a:lnSpc>
              <a:spcBef>
                <a:spcPts val="0"/>
              </a:spcBef>
            </a:pPr>
            <a:r>
              <a:rPr lang="en-GB" sz="3200" dirty="0">
                <a:solidFill>
                  <a:srgbClr val="000000"/>
                </a:solidFill>
                <a:cs typeface="Arial" panose="020B0604020202020204" pitchFamily="34" charset="0"/>
              </a:rPr>
              <a:t>We do not know how long protection will last </a:t>
            </a:r>
          </a:p>
          <a:p>
            <a:pPr>
              <a:lnSpc>
                <a:spcPct val="100000"/>
              </a:lnSpc>
              <a:spcBef>
                <a:spcPts val="0"/>
              </a:spcBef>
            </a:pPr>
            <a:r>
              <a:rPr lang="en-GB" sz="3200" dirty="0">
                <a:solidFill>
                  <a:srgbClr val="000000"/>
                </a:solidFill>
                <a:cs typeface="Arial" panose="020B0604020202020204" pitchFamily="34" charset="0"/>
              </a:rPr>
              <a:t>We do not yet know how effective the vaccine is at stopping spread of the disease</a:t>
            </a:r>
          </a:p>
          <a:p>
            <a:pPr marL="0" lvl="0" indent="0">
              <a:lnSpc>
                <a:spcPct val="100000"/>
              </a:lnSpc>
              <a:spcBef>
                <a:spcPts val="0"/>
              </a:spcBef>
              <a:buNone/>
            </a:pPr>
            <a:endParaRPr lang="en-GB" sz="3200" dirty="0">
              <a:solidFill>
                <a:srgbClr val="000000"/>
              </a:solidFill>
              <a:cs typeface="Arial" panose="020B0604020202020204" pitchFamily="34" charset="0"/>
            </a:endParaRPr>
          </a:p>
          <a:p>
            <a:pPr marL="0" lvl="0" indent="0">
              <a:lnSpc>
                <a:spcPct val="100000"/>
              </a:lnSpc>
              <a:spcBef>
                <a:spcPts val="0"/>
              </a:spcBef>
              <a:buNone/>
            </a:pPr>
            <a:endParaRPr lang="en-GB" sz="2400" b="1" dirty="0">
              <a:solidFill>
                <a:srgbClr val="000000"/>
              </a:solidFill>
              <a:latin typeface="Arial" panose="020B0604020202020204" pitchFamily="34" charset="0"/>
              <a:cs typeface="Arial" panose="020B0604020202020204" pitchFamily="34" charset="0"/>
            </a:endParaRPr>
          </a:p>
          <a:p>
            <a:pPr marL="0" lvl="0" indent="0">
              <a:lnSpc>
                <a:spcPct val="100000"/>
              </a:lnSpc>
              <a:spcBef>
                <a:spcPts val="0"/>
              </a:spcBef>
              <a:buNone/>
            </a:pPr>
            <a:endParaRPr lang="en-GB" sz="2400" b="1" dirty="0">
              <a:solidFill>
                <a:srgbClr val="000000"/>
              </a:solidFill>
              <a:latin typeface="Arial" panose="020B0604020202020204" pitchFamily="34" charset="0"/>
              <a:cs typeface="Arial" panose="020B0604020202020204" pitchFamily="34" charset="0"/>
            </a:endParaRPr>
          </a:p>
          <a:p>
            <a:endParaRPr lang="en-GB" dirty="0"/>
          </a:p>
        </p:txBody>
      </p:sp>
      <p:sp>
        <p:nvSpPr>
          <p:cNvPr id="7" name="TextBox 6"/>
          <p:cNvSpPr txBox="1"/>
          <p:nvPr/>
        </p:nvSpPr>
        <p:spPr>
          <a:xfrm>
            <a:off x="0" y="556541"/>
            <a:ext cx="10233498" cy="707886"/>
          </a:xfrm>
          <a:prstGeom prst="rect">
            <a:avLst/>
          </a:prstGeom>
          <a:noFill/>
        </p:spPr>
        <p:txBody>
          <a:bodyPr wrap="square" rtlCol="0">
            <a:spAutoFit/>
          </a:bodyPr>
          <a:lstStyle/>
          <a:p>
            <a:r>
              <a:rPr lang="en-GB" sz="2800" b="1" dirty="0">
                <a:solidFill>
                  <a:prstClr val="black"/>
                </a:solidFill>
                <a:latin typeface="Arial" panose="020B0604020202020204" pitchFamily="34" charset="0"/>
                <a:cs typeface="Arial" panose="020B0604020202020204" pitchFamily="34" charset="0"/>
              </a:rPr>
              <a:t> </a:t>
            </a:r>
            <a:r>
              <a:rPr lang="en-GB" sz="4000" b="1" dirty="0">
                <a:solidFill>
                  <a:prstClr val="black"/>
                </a:solidFill>
                <a:cs typeface="Arial" panose="020B0604020202020204" pitchFamily="34" charset="0"/>
              </a:rPr>
              <a:t>Whilst the vaccine will make us safer… </a:t>
            </a:r>
            <a:endParaRPr lang="en-GB" sz="4000" dirty="0"/>
          </a:p>
        </p:txBody>
      </p:sp>
      <p:pic>
        <p:nvPicPr>
          <p:cNvPr id="5" name="Picture 4"/>
          <p:cNvPicPr>
            <a:picLocks noChangeAspect="1"/>
          </p:cNvPicPr>
          <p:nvPr/>
        </p:nvPicPr>
        <p:blipFill>
          <a:blip r:embed="rId3"/>
          <a:stretch>
            <a:fillRect/>
          </a:stretch>
        </p:blipFill>
        <p:spPr>
          <a:xfrm>
            <a:off x="136529" y="16803"/>
            <a:ext cx="11552921" cy="523891"/>
          </a:xfrm>
          <a:prstGeom prst="rect">
            <a:avLst/>
          </a:prstGeom>
        </p:spPr>
      </p:pic>
      <p:sp>
        <p:nvSpPr>
          <p:cNvPr id="2" name="Slide Number Placeholder 1"/>
          <p:cNvSpPr>
            <a:spLocks noGrp="1"/>
          </p:cNvSpPr>
          <p:nvPr>
            <p:ph type="sldNum" sz="quarter" idx="12"/>
          </p:nvPr>
        </p:nvSpPr>
        <p:spPr/>
        <p:txBody>
          <a:bodyPr/>
          <a:lstStyle/>
          <a:p>
            <a:fld id="{495A5340-6EF3-4418-AE88-BAD1197CC803}" type="slidenum">
              <a:rPr lang="en-GB" smtClean="0"/>
              <a:t>25</a:t>
            </a:fld>
            <a:endParaRPr lang="en-GB" dirty="0"/>
          </a:p>
        </p:txBody>
      </p:sp>
      <p:pic>
        <p:nvPicPr>
          <p:cNvPr id="8" name="Picture 2">
            <a:extLst>
              <a:ext uri="{FF2B5EF4-FFF2-40B4-BE49-F238E27FC236}">
                <a16:creationId xmlns:a16="http://schemas.microsoft.com/office/drawing/2014/main" id="{3F512CEF-5B2E-492A-9E21-9510DA9B24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5455" y="4594358"/>
            <a:ext cx="1419512" cy="1989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3">
            <a:extLst>
              <a:ext uri="{FF2B5EF4-FFF2-40B4-BE49-F238E27FC236}">
                <a16:creationId xmlns:a16="http://schemas.microsoft.com/office/drawing/2014/main" id="{81359FCC-5D65-4D55-A406-8515CEB34914}"/>
              </a:ext>
            </a:extLst>
          </p:cNvPr>
          <p:cNvSpPr txBox="1">
            <a:spLocks/>
          </p:cNvSpPr>
          <p:nvPr/>
        </p:nvSpPr>
        <p:spPr>
          <a:xfrm>
            <a:off x="8421087" y="94015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5A5340-6EF3-4418-AE88-BAD1197CC803}" type="slidenum">
              <a:rPr lang="en-GB" smtClean="0"/>
              <a:pPr/>
              <a:t>25</a:t>
            </a:fld>
            <a:endParaRPr lang="en-GB" dirty="0"/>
          </a:p>
        </p:txBody>
      </p:sp>
      <p:sp>
        <p:nvSpPr>
          <p:cNvPr id="11" name="Rectangle 10">
            <a:extLst>
              <a:ext uri="{FF2B5EF4-FFF2-40B4-BE49-F238E27FC236}">
                <a16:creationId xmlns:a16="http://schemas.microsoft.com/office/drawing/2014/main" id="{46073482-BCDE-409C-B772-2A12DB61DDC8}"/>
              </a:ext>
            </a:extLst>
          </p:cNvPr>
          <p:cNvSpPr/>
          <p:nvPr/>
        </p:nvSpPr>
        <p:spPr>
          <a:xfrm>
            <a:off x="136443" y="3354985"/>
            <a:ext cx="11919113" cy="830997"/>
          </a:xfrm>
          <a:prstGeom prst="rect">
            <a:avLst/>
          </a:prstGeom>
        </p:spPr>
        <p:txBody>
          <a:bodyPr wrap="square">
            <a:spAutoFit/>
          </a:bodyPr>
          <a:lstStyle/>
          <a:p>
            <a:pPr lvl="0" algn="ctr"/>
            <a:r>
              <a:rPr lang="en-GB" sz="2400" b="1" dirty="0">
                <a:solidFill>
                  <a:srgbClr val="000000"/>
                </a:solidFill>
                <a:cs typeface="Arial" panose="020B0604020202020204" pitchFamily="34" charset="0"/>
              </a:rPr>
              <a:t>You have all worked incredibly hard to prevent outbreaks and to protect your staff and residents so we want to emphasise this point. </a:t>
            </a:r>
          </a:p>
        </p:txBody>
      </p:sp>
      <p:sp>
        <p:nvSpPr>
          <p:cNvPr id="12" name="TextBox 11">
            <a:extLst>
              <a:ext uri="{FF2B5EF4-FFF2-40B4-BE49-F238E27FC236}">
                <a16:creationId xmlns:a16="http://schemas.microsoft.com/office/drawing/2014/main" id="{6101DDA4-5581-4C88-A8AE-F436A7299A8A}"/>
              </a:ext>
            </a:extLst>
          </p:cNvPr>
          <p:cNvSpPr txBox="1"/>
          <p:nvPr/>
        </p:nvSpPr>
        <p:spPr>
          <a:xfrm>
            <a:off x="-13050" y="8932603"/>
            <a:ext cx="9946105" cy="369332"/>
          </a:xfrm>
          <a:prstGeom prst="rect">
            <a:avLst/>
          </a:prstGeom>
          <a:noFill/>
        </p:spPr>
        <p:txBody>
          <a:bodyPr wrap="square" rtlCol="0">
            <a:spAutoFit/>
          </a:bodyPr>
          <a:lstStyle/>
          <a:p>
            <a:r>
              <a:rPr lang="en-GB" dirty="0">
                <a:hlinkClick r:id="rId5"/>
              </a:rPr>
              <a:t>Coronavirus (COVID-19): adult social care guidance - GOV.UK (www.gov.uk)</a:t>
            </a:r>
            <a:endParaRPr lang="en-GB" dirty="0"/>
          </a:p>
        </p:txBody>
      </p:sp>
      <p:sp>
        <p:nvSpPr>
          <p:cNvPr id="13" name="Content Placeholder 2">
            <a:extLst>
              <a:ext uri="{FF2B5EF4-FFF2-40B4-BE49-F238E27FC236}">
                <a16:creationId xmlns:a16="http://schemas.microsoft.com/office/drawing/2014/main" id="{682F43C1-E97F-4358-AFBD-CBA8DABF8154}"/>
              </a:ext>
            </a:extLst>
          </p:cNvPr>
          <p:cNvSpPr txBox="1">
            <a:spLocks/>
          </p:cNvSpPr>
          <p:nvPr/>
        </p:nvSpPr>
        <p:spPr>
          <a:xfrm>
            <a:off x="136444" y="4285547"/>
            <a:ext cx="9796612" cy="2128367"/>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400" dirty="0">
                <a:cs typeface="Arial" panose="020B0604020202020204" pitchFamily="34" charset="0"/>
              </a:rPr>
              <a:t>  The need to:</a:t>
            </a:r>
          </a:p>
          <a:p>
            <a:pPr>
              <a:buClr>
                <a:srgbClr val="00B050"/>
              </a:buClr>
              <a:buFont typeface="Wingdings" panose="05000000000000000000" pitchFamily="2" charset="2"/>
              <a:buChar char="Ø"/>
            </a:pPr>
            <a:r>
              <a:rPr lang="en-GB" sz="4400" dirty="0">
                <a:cs typeface="Arial" panose="020B0604020202020204" pitchFamily="34" charset="0"/>
              </a:rPr>
              <a:t>Continue to wear PPE</a:t>
            </a:r>
          </a:p>
          <a:p>
            <a:pPr>
              <a:buClr>
                <a:srgbClr val="00B050"/>
              </a:buClr>
              <a:buFont typeface="Wingdings" panose="05000000000000000000" pitchFamily="2" charset="2"/>
              <a:buChar char="Ø"/>
            </a:pPr>
            <a:r>
              <a:rPr lang="en-GB" sz="4400" dirty="0"/>
              <a:t>Continue with testing</a:t>
            </a:r>
          </a:p>
          <a:p>
            <a:pPr>
              <a:buClr>
                <a:srgbClr val="00B050"/>
              </a:buClr>
              <a:buFont typeface="Wingdings" panose="05000000000000000000" pitchFamily="2" charset="2"/>
              <a:buChar char="Ø"/>
            </a:pPr>
            <a:r>
              <a:rPr lang="en-GB" sz="4400" dirty="0">
                <a:cs typeface="Arial" panose="020B0604020202020204" pitchFamily="34" charset="0"/>
              </a:rPr>
              <a:t>Continue to follow infection prevention control guidance</a:t>
            </a:r>
          </a:p>
          <a:p>
            <a:pPr>
              <a:buClr>
                <a:srgbClr val="00B050"/>
              </a:buClr>
              <a:buFont typeface="Wingdings" panose="05000000000000000000" pitchFamily="2" charset="2"/>
              <a:buChar char="Ø"/>
            </a:pPr>
            <a:r>
              <a:rPr lang="en-GB" sz="4400" dirty="0">
                <a:cs typeface="Arial" panose="020B0604020202020204" pitchFamily="34" charset="0"/>
              </a:rPr>
              <a:t>Continue to follow the guidance if anyone has any symptoms of Covid</a:t>
            </a:r>
          </a:p>
          <a:p>
            <a:pPr marL="0" indent="0">
              <a:lnSpc>
                <a:spcPct val="100000"/>
              </a:lnSpc>
              <a:spcBef>
                <a:spcPts val="0"/>
              </a:spcBef>
              <a:buFont typeface="Arial" panose="020B0604020202020204" pitchFamily="34" charset="0"/>
              <a:buNone/>
            </a:pPr>
            <a:endParaRPr lang="en-GB" sz="3900" b="1" dirty="0">
              <a:solidFill>
                <a:srgbClr val="000000"/>
              </a:solidFill>
              <a:cs typeface="Arial" panose="020B0604020202020204" pitchFamily="34" charset="0"/>
            </a:endParaRPr>
          </a:p>
          <a:p>
            <a:pPr marL="0" indent="0">
              <a:lnSpc>
                <a:spcPct val="100000"/>
              </a:lnSpc>
              <a:spcBef>
                <a:spcPts val="0"/>
              </a:spcBef>
              <a:buFont typeface="Arial" panose="020B0604020202020204" pitchFamily="34" charset="0"/>
              <a:buNone/>
            </a:pPr>
            <a:endParaRPr lang="en-GB" sz="3900" b="1" dirty="0">
              <a:solidFill>
                <a:srgbClr val="000000"/>
              </a:solidFill>
              <a:cs typeface="Arial" panose="020B0604020202020204" pitchFamily="34" charset="0"/>
            </a:endParaRPr>
          </a:p>
          <a:p>
            <a:pPr marL="0" indent="0">
              <a:lnSpc>
                <a:spcPct val="100000"/>
              </a:lnSpc>
              <a:spcBef>
                <a:spcPts val="0"/>
              </a:spcBef>
              <a:buFont typeface="Arial" panose="020B0604020202020204" pitchFamily="34" charset="0"/>
              <a:buNone/>
              <a:defRPr/>
            </a:pPr>
            <a:endParaRPr lang="en-GB" sz="2200" kern="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dirty="0"/>
          </a:p>
        </p:txBody>
      </p:sp>
      <p:sp>
        <p:nvSpPr>
          <p:cNvPr id="15" name="TextBox 14">
            <a:extLst>
              <a:ext uri="{FF2B5EF4-FFF2-40B4-BE49-F238E27FC236}">
                <a16:creationId xmlns:a16="http://schemas.microsoft.com/office/drawing/2014/main" id="{17C428BC-128E-494C-B66B-918CE1D5DBDD}"/>
              </a:ext>
            </a:extLst>
          </p:cNvPr>
          <p:cNvSpPr txBox="1"/>
          <p:nvPr/>
        </p:nvSpPr>
        <p:spPr>
          <a:xfrm>
            <a:off x="207165" y="6392933"/>
            <a:ext cx="9946105" cy="369332"/>
          </a:xfrm>
          <a:prstGeom prst="rect">
            <a:avLst/>
          </a:prstGeom>
          <a:noFill/>
        </p:spPr>
        <p:txBody>
          <a:bodyPr wrap="square" rtlCol="0">
            <a:spAutoFit/>
          </a:bodyPr>
          <a:lstStyle/>
          <a:p>
            <a:r>
              <a:rPr lang="en-GB" dirty="0">
                <a:hlinkClick r:id="rId5"/>
              </a:rPr>
              <a:t>Coronavirus (COVID-19): adult social care guidance - GOV.UK (www.gov.uk)</a:t>
            </a:r>
            <a:endParaRPr lang="en-GB" dirty="0"/>
          </a:p>
        </p:txBody>
      </p:sp>
    </p:spTree>
    <p:extLst>
      <p:ext uri="{BB962C8B-B14F-4D97-AF65-F5344CB8AC3E}">
        <p14:creationId xmlns:p14="http://schemas.microsoft.com/office/powerpoint/2010/main" val="4289030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7610" y="2009427"/>
            <a:ext cx="11416778" cy="365125"/>
          </a:xfrm>
        </p:spPr>
        <p:txBody>
          <a:bodyPr>
            <a:noAutofit/>
          </a:bodyPr>
          <a:lstStyle/>
          <a:p>
            <a:r>
              <a:rPr lang="en-GB" sz="2400" dirty="0">
                <a:latin typeface="+mn-lt"/>
                <a:cs typeface="Arial" panose="020B0604020202020204" pitchFamily="34" charset="0"/>
              </a:rPr>
              <a:t>You will receive a covid-19 vaccination card after your first dose which is important for you to keep in a safe place as its helpful to take to your next appointment. </a:t>
            </a:r>
            <a:br>
              <a:rPr lang="en-GB" sz="2400" dirty="0">
                <a:latin typeface="+mn-lt"/>
                <a:cs typeface="Arial" panose="020B0604020202020204" pitchFamily="34" charset="0"/>
              </a:rPr>
            </a:br>
            <a:br>
              <a:rPr lang="en-GB" sz="2400" dirty="0">
                <a:latin typeface="+mn-lt"/>
                <a:cs typeface="Arial" panose="020B0604020202020204" pitchFamily="34" charset="0"/>
              </a:rPr>
            </a:br>
            <a:r>
              <a:rPr lang="en-GB" sz="2400" dirty="0">
                <a:latin typeface="+mn-lt"/>
                <a:cs typeface="Arial" panose="020B0604020202020204" pitchFamily="34" charset="0"/>
              </a:rPr>
              <a:t>You can use this for personal use to tell others you have had the vaccine. However these details are recorded in your NHS records. This is not a “Covid passport”.</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190330" y="2483831"/>
            <a:ext cx="3354491" cy="4755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905" y="3099678"/>
            <a:ext cx="5117839" cy="3794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a:off x="319539" y="88398"/>
            <a:ext cx="11552921" cy="589544"/>
          </a:xfrm>
          <a:prstGeom prst="rect">
            <a:avLst/>
          </a:prstGeom>
        </p:spPr>
      </p:pic>
      <p:sp>
        <p:nvSpPr>
          <p:cNvPr id="3" name="Slide Number Placeholder 2"/>
          <p:cNvSpPr>
            <a:spLocks noGrp="1"/>
          </p:cNvSpPr>
          <p:nvPr>
            <p:ph type="sldNum" sz="quarter" idx="12"/>
          </p:nvPr>
        </p:nvSpPr>
        <p:spPr/>
        <p:txBody>
          <a:bodyPr/>
          <a:lstStyle/>
          <a:p>
            <a:fld id="{495A5340-6EF3-4418-AE88-BAD1197CC803}" type="slidenum">
              <a:rPr lang="en-GB" smtClean="0"/>
              <a:t>26</a:t>
            </a:fld>
            <a:endParaRPr lang="en-GB" dirty="0"/>
          </a:p>
        </p:txBody>
      </p:sp>
      <p:sp>
        <p:nvSpPr>
          <p:cNvPr id="8" name="Title 1">
            <a:extLst>
              <a:ext uri="{FF2B5EF4-FFF2-40B4-BE49-F238E27FC236}">
                <a16:creationId xmlns:a16="http://schemas.microsoft.com/office/drawing/2014/main" id="{D4C7BD10-90C3-4510-8172-F68A4CC057A3}"/>
              </a:ext>
            </a:extLst>
          </p:cNvPr>
          <p:cNvSpPr txBox="1">
            <a:spLocks/>
          </p:cNvSpPr>
          <p:nvPr/>
        </p:nvSpPr>
        <p:spPr>
          <a:xfrm>
            <a:off x="387610" y="630336"/>
            <a:ext cx="11552920" cy="772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b="1" dirty="0">
                <a:cs typeface="Arial" panose="020B0604020202020204" pitchFamily="34" charset="0"/>
              </a:rPr>
              <a:t>Covid-19 vaccine appointment</a:t>
            </a:r>
          </a:p>
        </p:txBody>
      </p:sp>
    </p:spTree>
    <p:extLst>
      <p:ext uri="{BB962C8B-B14F-4D97-AF65-F5344CB8AC3E}">
        <p14:creationId xmlns:p14="http://schemas.microsoft.com/office/powerpoint/2010/main" val="3334470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7981E7-DC8C-455E-9203-D361682DFDC4}"/>
              </a:ext>
            </a:extLst>
          </p:cNvPr>
          <p:cNvPicPr>
            <a:picLocks noChangeAspect="1"/>
          </p:cNvPicPr>
          <p:nvPr/>
        </p:nvPicPr>
        <p:blipFill>
          <a:blip r:embed="rId3"/>
          <a:stretch>
            <a:fillRect/>
          </a:stretch>
        </p:blipFill>
        <p:spPr>
          <a:xfrm>
            <a:off x="319539" y="147046"/>
            <a:ext cx="11552921" cy="566670"/>
          </a:xfrm>
          <a:prstGeom prst="rect">
            <a:avLst/>
          </a:prstGeom>
        </p:spPr>
      </p:pic>
      <p:sp>
        <p:nvSpPr>
          <p:cNvPr id="5" name="Rectangle 4"/>
          <p:cNvSpPr/>
          <p:nvPr/>
        </p:nvSpPr>
        <p:spPr>
          <a:xfrm>
            <a:off x="141210" y="1279200"/>
            <a:ext cx="11909582" cy="5909310"/>
          </a:xfrm>
          <a:prstGeom prst="rect">
            <a:avLst/>
          </a:prstGeom>
        </p:spPr>
        <p:txBody>
          <a:bodyPr wrap="square">
            <a:spAutoFit/>
          </a:bodyPr>
          <a:lstStyle/>
          <a:p>
            <a:r>
              <a:rPr lang="en-GB" sz="2000" b="1" u="sng" dirty="0">
                <a:solidFill>
                  <a:srgbClr val="FF0000"/>
                </a:solidFill>
                <a:cs typeface="Arial" panose="020B0604020202020204" pitchFamily="34" charset="0"/>
              </a:rPr>
              <a:t>Yearly vaccines </a:t>
            </a:r>
          </a:p>
          <a:p>
            <a:pPr fontAlgn="base"/>
            <a:r>
              <a:rPr lang="en-GB" sz="2000" b="1" dirty="0">
                <a:cs typeface="Arial" panose="020B0604020202020204" pitchFamily="34" charset="0"/>
              </a:rPr>
              <a:t>Is yearly vaccination necessary? </a:t>
            </a:r>
            <a:r>
              <a:rPr lang="en-GB" sz="2000" dirty="0">
                <a:cs typeface="Arial" panose="020B0604020202020204" pitchFamily="34" charset="0"/>
              </a:rPr>
              <a:t>At this stage we do not know the answer to that question. Like the ‘flu virus, the Covid-19 virus does mutate. So, just as is needed for ‘flu, we may need to give boosters of the Covid-19 vaccine.</a:t>
            </a:r>
          </a:p>
          <a:p>
            <a:pPr fontAlgn="base"/>
            <a:endParaRPr lang="en-GB" sz="2000" b="1" dirty="0">
              <a:solidFill>
                <a:srgbClr val="FF0000"/>
              </a:solidFill>
              <a:cs typeface="Arial" panose="020B0604020202020204" pitchFamily="34" charset="0"/>
            </a:endParaRPr>
          </a:p>
          <a:p>
            <a:r>
              <a:rPr lang="en-GB" sz="2000" b="1" u="sng" dirty="0">
                <a:solidFill>
                  <a:srgbClr val="FF0000"/>
                </a:solidFill>
                <a:cs typeface="Arial" panose="020B0604020202020204" pitchFamily="34" charset="0"/>
              </a:rPr>
              <a:t>Travel</a:t>
            </a:r>
          </a:p>
          <a:p>
            <a:r>
              <a:rPr lang="en-GB" sz="2000" b="1" dirty="0">
                <a:cs typeface="Arial" panose="020B0604020202020204" pitchFamily="34" charset="0"/>
              </a:rPr>
              <a:t>Will vaccine status be required for overseas travel? </a:t>
            </a:r>
            <a:r>
              <a:rPr lang="en-GB" sz="2000" dirty="0">
                <a:cs typeface="Arial" panose="020B0604020202020204" pitchFamily="34" charset="0"/>
              </a:rPr>
              <a:t>It is already necessary to have Yellow Fever vaccine to travel to some countries. It is looking likely that this will be the case for Covid-19 vaccine. Ideally this will be decided by countries, or groups of countries, rather than individual airlines.</a:t>
            </a:r>
          </a:p>
          <a:p>
            <a:endParaRPr lang="en-GB" sz="2000" dirty="0">
              <a:cs typeface="Arial" panose="020B0604020202020204" pitchFamily="34" charset="0"/>
            </a:endParaRPr>
          </a:p>
          <a:p>
            <a:r>
              <a:rPr lang="en-GB" sz="2000" b="1" u="sng" dirty="0">
                <a:solidFill>
                  <a:srgbClr val="FF0000"/>
                </a:solidFill>
                <a:cs typeface="Arial" panose="020B0604020202020204" pitchFamily="34" charset="0"/>
              </a:rPr>
              <a:t>Vaccine manufacturers and NHS staff </a:t>
            </a:r>
          </a:p>
          <a:p>
            <a:r>
              <a:rPr lang="en-GB" sz="2000" b="1" dirty="0">
                <a:solidFill>
                  <a:prstClr val="black"/>
                </a:solidFill>
                <a:cs typeface="Arial" panose="020B0604020202020204" pitchFamily="34" charset="0"/>
              </a:rPr>
              <a:t>Why do Pfizer and Oxford need protection from legal action If the vaccine is safe? </a:t>
            </a:r>
            <a:r>
              <a:rPr lang="en-GB" sz="2000" dirty="0">
                <a:solidFill>
                  <a:prstClr val="black"/>
                </a:solidFill>
                <a:cs typeface="Arial" panose="020B0604020202020204" pitchFamily="34" charset="0"/>
              </a:rPr>
              <a:t>Every company and majority of people need to have insurance and legal protection ranging from those who administer the vaccines to the manufacturers. Having legal protection is not a reflection on the efficacy or safety of the vaccine.</a:t>
            </a:r>
          </a:p>
          <a:p>
            <a:endParaRPr lang="en-GB" sz="2000" b="1" u="sng" dirty="0">
              <a:solidFill>
                <a:srgbClr val="FF0000"/>
              </a:solidFill>
              <a:cs typeface="Arial" panose="020B0604020202020204" pitchFamily="34" charset="0"/>
            </a:endParaRPr>
          </a:p>
          <a:p>
            <a:r>
              <a:rPr lang="en-GB" sz="2000" b="1" dirty="0">
                <a:cs typeface="Arial" panose="020B0604020202020204" pitchFamily="34" charset="0"/>
              </a:rPr>
              <a:t>Are clinicians being paid by vaccine companies or vested interests to vaccinate people? </a:t>
            </a:r>
            <a:r>
              <a:rPr lang="en-GB" sz="2000" dirty="0">
                <a:cs typeface="Arial" panose="020B0604020202020204" pitchFamily="34" charset="0"/>
              </a:rPr>
              <a:t>No. NHS staff are being paid for their time to vaccinate people as part of their usual NHS contracts. None of the regulatory bodies that have approved the vaccine are being paid by vaccine companies or other vested interests.</a:t>
            </a:r>
          </a:p>
          <a:p>
            <a:endParaRPr lang="en-GB" sz="2000" dirty="0">
              <a:cs typeface="Arial" panose="020B0604020202020204" pitchFamily="34" charset="0"/>
            </a:endParaRPr>
          </a:p>
          <a:p>
            <a:endParaRPr lang="en-GB"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0041766-7ACE-4E35-8CA6-D803B78948F6}"/>
              </a:ext>
            </a:extLst>
          </p:cNvPr>
          <p:cNvSpPr txBox="1">
            <a:spLocks/>
          </p:cNvSpPr>
          <p:nvPr/>
        </p:nvSpPr>
        <p:spPr>
          <a:xfrm>
            <a:off x="141208" y="712530"/>
            <a:ext cx="5241700" cy="56667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panose="020B0604020202020204" pitchFamily="34" charset="0"/>
                <a:cs typeface="Arial" panose="020B0604020202020204" pitchFamily="34" charset="0"/>
              </a:rPr>
              <a:t>Frequent Questions and Answers</a:t>
            </a:r>
          </a:p>
        </p:txBody>
      </p:sp>
    </p:spTree>
    <p:extLst>
      <p:ext uri="{BB962C8B-B14F-4D97-AF65-F5344CB8AC3E}">
        <p14:creationId xmlns:p14="http://schemas.microsoft.com/office/powerpoint/2010/main" val="1537613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2AE126-E9D8-4379-9152-4FF0E3AD72C3}"/>
              </a:ext>
            </a:extLst>
          </p:cNvPr>
          <p:cNvPicPr>
            <a:picLocks noChangeAspect="1"/>
          </p:cNvPicPr>
          <p:nvPr/>
        </p:nvPicPr>
        <p:blipFill>
          <a:blip r:embed="rId2"/>
          <a:stretch>
            <a:fillRect/>
          </a:stretch>
        </p:blipFill>
        <p:spPr>
          <a:xfrm>
            <a:off x="388534" y="192731"/>
            <a:ext cx="11552921" cy="566671"/>
          </a:xfrm>
          <a:prstGeom prst="rect">
            <a:avLst/>
          </a:prstGeom>
        </p:spPr>
      </p:pic>
      <p:sp>
        <p:nvSpPr>
          <p:cNvPr id="2" name="Content Placeholder 1"/>
          <p:cNvSpPr>
            <a:spLocks noGrp="1"/>
          </p:cNvSpPr>
          <p:nvPr>
            <p:ph idx="1"/>
          </p:nvPr>
        </p:nvSpPr>
        <p:spPr>
          <a:xfrm>
            <a:off x="196029" y="914401"/>
            <a:ext cx="11745426" cy="5750868"/>
          </a:xfrm>
        </p:spPr>
        <p:txBody>
          <a:bodyPr>
            <a:normAutofit lnSpcReduction="10000"/>
          </a:bodyPr>
          <a:lstStyle/>
          <a:p>
            <a:pPr marL="0" lvl="0" indent="0">
              <a:buNone/>
            </a:pPr>
            <a:r>
              <a:rPr lang="en-GB" sz="2200" b="1" u="sng" dirty="0">
                <a:solidFill>
                  <a:srgbClr val="FF0000"/>
                </a:solidFill>
                <a:cs typeface="Arial" panose="020B0604020202020204" pitchFamily="34" charset="0"/>
              </a:rPr>
              <a:t>Why is there now a 12-week gap between my vaccine appointments?</a:t>
            </a:r>
          </a:p>
          <a:p>
            <a:pPr lvl="0"/>
            <a:r>
              <a:rPr lang="en-GB" sz="2200" dirty="0">
                <a:cs typeface="Arial" panose="020B0604020202020204" pitchFamily="34" charset="0"/>
              </a:rPr>
              <a:t>One major reason for the change in approach is to protect the greatest number of at-risk people overall in the shortest possible time. Therefore, </a:t>
            </a:r>
            <a:r>
              <a:rPr lang="en-GB" sz="2200" b="1" dirty="0">
                <a:cs typeface="Arial" panose="020B0604020202020204" pitchFamily="34" charset="0"/>
              </a:rPr>
              <a:t>maximizing the number of eligible people who received the vaccine during the critical winter period.</a:t>
            </a:r>
            <a:r>
              <a:rPr lang="en-GB" sz="2200" dirty="0">
                <a:cs typeface="Arial" panose="020B0604020202020204" pitchFamily="34" charset="0"/>
              </a:rPr>
              <a:t> At 2-3 weeks after the first dose of the Pfizer vaccine 89% of people are protected; at 3 weeks after the first dose of the Oxford vaccine 73% of people are protected. </a:t>
            </a:r>
          </a:p>
          <a:p>
            <a:r>
              <a:rPr lang="en-US" sz="2200" dirty="0">
                <a:cs typeface="Arial" panose="020B0604020202020204" pitchFamily="34" charset="0"/>
              </a:rPr>
              <a:t>We also know from the trials of the AZ vaccine that a longer gap between doses gives better protection. This is what is seen with vaccines against other diseases that generally a longer gap between vaccine doses leads to a better immune response. The immune system remembers the first dose and will respond whether the later dose is 3 weeks or 3 months. </a:t>
            </a:r>
          </a:p>
          <a:p>
            <a:endParaRPr lang="en-GB" sz="2200" b="1" u="sng" dirty="0">
              <a:solidFill>
                <a:srgbClr val="FF0000"/>
              </a:solidFill>
              <a:cs typeface="Arial" panose="020B0604020202020204" pitchFamily="34" charset="0"/>
            </a:endParaRPr>
          </a:p>
          <a:p>
            <a:pPr marL="0" indent="0">
              <a:buNone/>
            </a:pPr>
            <a:r>
              <a:rPr lang="en-GB" sz="2200" b="1" u="sng" dirty="0">
                <a:solidFill>
                  <a:srgbClr val="FF0000"/>
                </a:solidFill>
                <a:cs typeface="Arial" panose="020B0604020202020204" pitchFamily="34" charset="0"/>
              </a:rPr>
              <a:t>Young people</a:t>
            </a:r>
          </a:p>
          <a:p>
            <a:r>
              <a:rPr lang="en-GB" sz="2200" b="1" dirty="0">
                <a:cs typeface="Arial" panose="020B0604020202020204" pitchFamily="34" charset="0"/>
              </a:rPr>
              <a:t>Do younger adults need to have the vaccination as Covid-19 is less serious for them? </a:t>
            </a:r>
          </a:p>
          <a:p>
            <a:r>
              <a:rPr lang="en-GB" sz="2200" dirty="0">
                <a:cs typeface="Arial" panose="020B0604020202020204" pitchFamily="34" charset="0"/>
              </a:rPr>
              <a:t>Whilst Covid-19 is more serious on average for older people it can still be very serious and at times fatal for younger people. We are also finding people of all ages and levels of fitness can be impacted by long term effects of covid-19 (long covid). As well as your personal health having the vaccine also helps reduce the risk to others.</a:t>
            </a:r>
          </a:p>
          <a:p>
            <a:endParaRPr lang="en-GB" sz="2000" b="1" u="sng" dirty="0">
              <a:solidFill>
                <a:srgbClr val="FF0000"/>
              </a:solidFill>
              <a:cs typeface="Arial" panose="020B0604020202020204" pitchFamily="34" charset="0"/>
            </a:endParaRPr>
          </a:p>
          <a:p>
            <a:endParaRPr lang="en-GB" sz="2000" b="1" u="sng" dirty="0">
              <a:solidFill>
                <a:srgbClr val="FF0000"/>
              </a:solidFill>
              <a:cs typeface="Arial" panose="020B0604020202020204" pitchFamily="34" charset="0"/>
            </a:endParaRPr>
          </a:p>
          <a:p>
            <a:pPr lvl="0"/>
            <a:endParaRPr lang="en-US" sz="2000" dirty="0">
              <a:cs typeface="Arial" panose="020B0604020202020204" pitchFamily="34" charset="0"/>
            </a:endParaRPr>
          </a:p>
        </p:txBody>
      </p:sp>
    </p:spTree>
    <p:extLst>
      <p:ext uri="{BB962C8B-B14F-4D97-AF65-F5344CB8AC3E}">
        <p14:creationId xmlns:p14="http://schemas.microsoft.com/office/powerpoint/2010/main" val="2640604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3037" y="779225"/>
            <a:ext cx="6348547" cy="944563"/>
          </a:xfrm>
        </p:spPr>
        <p:txBody>
          <a:bodyPr>
            <a:normAutofit/>
          </a:bodyPr>
          <a:lstStyle/>
          <a:p>
            <a:r>
              <a:rPr lang="en-GB" sz="3200" b="1" dirty="0">
                <a:latin typeface="Arial" panose="020B0604020202020204" pitchFamily="34" charset="0"/>
                <a:cs typeface="Arial" panose="020B0604020202020204" pitchFamily="34" charset="0"/>
              </a:rPr>
              <a:t>Who is a social care worker?</a:t>
            </a:r>
          </a:p>
        </p:txBody>
      </p:sp>
      <p:sp>
        <p:nvSpPr>
          <p:cNvPr id="3" name="Content Placeholder 2"/>
          <p:cNvSpPr>
            <a:spLocks noGrp="1"/>
          </p:cNvSpPr>
          <p:nvPr>
            <p:ph idx="1"/>
          </p:nvPr>
        </p:nvSpPr>
        <p:spPr>
          <a:xfrm>
            <a:off x="359960" y="1575192"/>
            <a:ext cx="11559424" cy="4929668"/>
          </a:xfrm>
        </p:spPr>
        <p:txBody>
          <a:bodyPr>
            <a:noAutofit/>
          </a:bodyPr>
          <a:lstStyle/>
          <a:p>
            <a:pPr marL="0" indent="0">
              <a:lnSpc>
                <a:spcPct val="100000"/>
              </a:lnSpc>
              <a:spcBef>
                <a:spcPts val="0"/>
              </a:spcBef>
              <a:buNone/>
            </a:pPr>
            <a:r>
              <a:rPr lang="en-GB" sz="2400" i="1" dirty="0">
                <a:cs typeface="Arial" panose="020B0604020202020204" pitchFamily="34" charset="0"/>
              </a:rPr>
              <a:t>Frontline social care workers directly working with vulnerable people who need care and support irrespective of where they work (for example in hospital, people’s own homes, day centres, or supported housing, homelessness services etc); or who they are employed by (for example local government, NHS, independent sector or third sector).</a:t>
            </a:r>
          </a:p>
          <a:p>
            <a:pPr marL="0" indent="0">
              <a:buNone/>
            </a:pPr>
            <a:r>
              <a:rPr lang="en-GB" sz="2200" dirty="0">
                <a:cs typeface="Arial" panose="020B0604020202020204" pitchFamily="34" charset="0"/>
              </a:rPr>
              <a:t>This is a wide definition – the key is that the service supports vulnerable people and is delivered face to face. The local authority is responsible for </a:t>
            </a:r>
            <a:r>
              <a:rPr lang="en-GB" sz="2200" dirty="0" err="1">
                <a:cs typeface="Arial" panose="020B0604020202020204" pitchFamily="34" charset="0"/>
              </a:rPr>
              <a:t>id’ing</a:t>
            </a:r>
            <a:r>
              <a:rPr lang="en-GB" sz="2200" dirty="0">
                <a:cs typeface="Arial" panose="020B0604020202020204" pitchFamily="34" charset="0"/>
              </a:rPr>
              <a:t> services. </a:t>
            </a:r>
          </a:p>
          <a:p>
            <a:pPr marL="0" indent="0">
              <a:buNone/>
            </a:pPr>
            <a:endParaRPr lang="en-GB" sz="2200" dirty="0">
              <a:cs typeface="Arial" panose="020B0604020202020204" pitchFamily="34" charset="0"/>
            </a:endParaRPr>
          </a:p>
          <a:p>
            <a:pPr marL="0" indent="0">
              <a:buNone/>
            </a:pPr>
            <a:r>
              <a:rPr lang="en-GB" sz="2200" dirty="0">
                <a:cs typeface="Arial" panose="020B0604020202020204" pitchFamily="34" charset="0"/>
              </a:rPr>
              <a:t>If you have questions about whether you or colleagues are eligible please contact your Local Authority lead:</a:t>
            </a:r>
            <a:endParaRPr lang="en-GB" sz="2400" dirty="0">
              <a:cs typeface="Arial" panose="020B0604020202020204" pitchFamily="34" charset="0"/>
            </a:endParaRPr>
          </a:p>
          <a:p>
            <a:pPr marL="0" indent="0">
              <a:buNone/>
            </a:pPr>
            <a:r>
              <a:rPr lang="en-GB" sz="2400" dirty="0">
                <a:cs typeface="Arial" panose="020B0604020202020204" pitchFamily="34" charset="0"/>
              </a:rPr>
              <a:t>	</a:t>
            </a:r>
          </a:p>
          <a:p>
            <a:pPr marL="0" indent="0">
              <a:buNone/>
            </a:pPr>
            <a:endParaRPr lang="en-GB" sz="2400" dirty="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19539" y="79447"/>
            <a:ext cx="11552921" cy="707285"/>
          </a:xfrm>
          <a:prstGeom prst="rect">
            <a:avLst/>
          </a:prstGeom>
        </p:spPr>
      </p:pic>
      <p:sp>
        <p:nvSpPr>
          <p:cNvPr id="7" name="AutoShape 2" descr="data:image/jpeg;base64,/9j/4AAQSkZJRgABAQAAAQABAAD/2wCEAAkGBwgHBgkIBwgKCgkLDRYPDQwMDRsUFRAWIB0iIiAdHx8kKDQsJCYxJx8fLT0tMTU3Ojo6Iys/RD84QzQ5OjcBCgoKDQwNGg8PGjclHyU3Nzc3Nzc3Nzc3Nzc3Nzc3Nzc3Nzc3Nzc3Nzc3Nzc3Nzc3Nzc3Nzc3Nzc3Nzc3Nzc3N//AABEIAGQAZAMBIgACEQEDEQH/xAAbAAEAAgMBAQAAAAAAAAAAAAAAAwUBBAYHAv/EADgQAAIBAwEEBwUGBwEAAAAAAAABAgMEEQUSITFhBhQiQVFTkhVUcZHREyMyM4GxNUJSYqGiwRb/xAAZAQEAAwEBAAAAAAAAAAAAAAAAAgQFAwH/xAAlEQEAAgEBBgcAAAAAAAAAAAAAAQIEAxESITFBUQUTFCKBofD/2gAMAwEAAhEDEQA/APcQAAAAAAAAAAAAAAAAAAAAAAAAaXtWz8x+h/Qe1bPzH6GBug0vatn5j9DMPVbPzX6WBuTnGEXKclGKWW28JGU00mnlM4jpLrvXpdVtJPq6falw239C06HK+6o3Xk+qv8lS4/pyM7T8Qrq5Hk0jbHdCLxNtkOkABopgAAAAAYfBmTD4AUuiW9GtSqOrTjJqSxlFl1C18iHyKiyvYafplzc1FKSjJYjFcX3FbpnSqqrmS1BJ0ZyypRX5fLmipr5ujoXil54yjN4idkup6ha+RD5HJ9JtQtlJ2VjCCaeKtSK/1X/Te6R9IIUqPVrCqpVKkcyqweVBPw5lFoWkVNUue1mNvB/eT8eS5mdn5ttS3psfjM85/fbne8z7apOjmkLUrlyr5VvT3tf18jvoRjCKjFJJLCS7io0WnCld3NOnFRhDdFLuWS5NDCw6Yunuxz6p0pFYAAXEwAAAAAMPgZMPgwKjQoRqW1eE0pRbw01ue4pde6NSo7Vzp0XKnxlRXGPw5ciz0m9o2lOpGrtZk8rCN56vaeM/SVcrE08mm7ePlG1YtHFw2kaZV1O6VKnmMFvqTxuivqeh2drSs7eFChHZhFbufNmlS1GwpObpwcNuW1LZhjL8ST2xaeM/SccHApi172nq8pSKodK/iF38X+5bFPo8lO9uZx4S3r5lwaCYAAAAAAAAAAIeqW3u9L0IdUtvd6PoRMAIeqW3u9H0IdUtvd6PoRMAI6dGlSbdKlCDfHZikSAAAAAAAAAAAAAAAAAAAAAAAAAAD4rzcKNSaxmMW1n4GABzq127cLx7NLNKFOUey921CLff4tkf/orxfafd0HsymlmL7vtMd/8AajAAmhrt0686bhRwm8PZefx7Pj4ElfWrmlY0K6hSc50pSeU8ZUkvHmABm01q5rQ1OUqdJO0hKUMJ78J8d5s6leV7e4xTniPYeGl3/aZX67KMgDQo6tdyo0pSnHMo0W+yv5pPP7YPqnqd26VtJ1VmpTpSl2VxlUUX/hgAb2lXVetUiqtTaTVXdspfhqOK4ci1AAAAD//Z"/>
          <p:cNvSpPr>
            <a:spLocks noChangeAspect="1" noChangeArrowheads="1"/>
          </p:cNvSpPr>
          <p:nvPr/>
        </p:nvSpPr>
        <p:spPr bwMode="auto">
          <a:xfrm>
            <a:off x="155575" y="-228600"/>
            <a:ext cx="476250" cy="47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Slide Number Placeholder 5"/>
          <p:cNvSpPr>
            <a:spLocks noGrp="1"/>
          </p:cNvSpPr>
          <p:nvPr>
            <p:ph type="sldNum" sz="quarter" idx="12"/>
          </p:nvPr>
        </p:nvSpPr>
        <p:spPr/>
        <p:txBody>
          <a:bodyPr/>
          <a:lstStyle/>
          <a:p>
            <a:fld id="{495A5340-6EF3-4418-AE88-BAD1197CC803}" type="slidenum">
              <a:rPr lang="en-GB" smtClean="0"/>
              <a:t>29</a:t>
            </a:fld>
            <a:endParaRPr lang="en-GB" dirty="0"/>
          </a:p>
        </p:txBody>
      </p:sp>
      <p:pic>
        <p:nvPicPr>
          <p:cNvPr id="4" name="Picture 3"/>
          <p:cNvPicPr>
            <a:picLocks noChangeAspect="1"/>
          </p:cNvPicPr>
          <p:nvPr/>
        </p:nvPicPr>
        <p:blipFill>
          <a:blip r:embed="rId4"/>
          <a:stretch>
            <a:fillRect/>
          </a:stretch>
        </p:blipFill>
        <p:spPr>
          <a:xfrm>
            <a:off x="61636" y="5209869"/>
            <a:ext cx="11857748" cy="1329043"/>
          </a:xfrm>
          <a:prstGeom prst="rect">
            <a:avLst/>
          </a:prstGeom>
        </p:spPr>
      </p:pic>
    </p:spTree>
    <p:extLst>
      <p:ext uri="{BB962C8B-B14F-4D97-AF65-F5344CB8AC3E}">
        <p14:creationId xmlns:p14="http://schemas.microsoft.com/office/powerpoint/2010/main" val="682431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148" y="3161864"/>
            <a:ext cx="5627602" cy="2854234"/>
          </a:xfrm>
        </p:spPr>
      </p:pic>
      <p:pic>
        <p:nvPicPr>
          <p:cNvPr id="6" name="Picture 5"/>
          <p:cNvPicPr>
            <a:picLocks noChangeAspect="1"/>
          </p:cNvPicPr>
          <p:nvPr/>
        </p:nvPicPr>
        <p:blipFill>
          <a:blip r:embed="rId3"/>
          <a:stretch>
            <a:fillRect/>
          </a:stretch>
        </p:blipFill>
        <p:spPr>
          <a:xfrm>
            <a:off x="126749" y="62164"/>
            <a:ext cx="11885902" cy="769505"/>
          </a:xfrm>
          <a:prstGeom prst="rect">
            <a:avLst/>
          </a:prstGeom>
        </p:spPr>
      </p:pic>
      <p:sp>
        <p:nvSpPr>
          <p:cNvPr id="3" name="TextBox 2"/>
          <p:cNvSpPr txBox="1"/>
          <p:nvPr/>
        </p:nvSpPr>
        <p:spPr>
          <a:xfrm>
            <a:off x="152400" y="686559"/>
            <a:ext cx="110525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Vaccine take up</a:t>
            </a:r>
          </a:p>
        </p:txBody>
      </p:sp>
      <p:sp>
        <p:nvSpPr>
          <p:cNvPr id="5" name="TextBox 4"/>
          <p:cNvSpPr txBox="1"/>
          <p:nvPr/>
        </p:nvSpPr>
        <p:spPr>
          <a:xfrm>
            <a:off x="98290" y="1294443"/>
            <a:ext cx="1125550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ea typeface="+mn-ea"/>
                <a:cs typeface="+mn-cs"/>
              </a:rPr>
              <a:t>With all vaccines people have a range of views about whether they want to take it. </a:t>
            </a:r>
          </a:p>
        </p:txBody>
      </p:sp>
      <p:sp>
        <p:nvSpPr>
          <p:cNvPr id="7" name="TextBox 6"/>
          <p:cNvSpPr txBox="1"/>
          <p:nvPr/>
        </p:nvSpPr>
        <p:spPr>
          <a:xfrm>
            <a:off x="6356373" y="3083062"/>
            <a:ext cx="5627602" cy="3447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Key themes why people are hesitant:</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Perception about the safety or effectiveness of the vaccine.</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Perception risk of covid is low (for you).</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People do not know how to get the vaccine or perceive it to be difficult to get/ not worth the effort</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11521088" y="6284978"/>
            <a:ext cx="462887" cy="365125"/>
          </a:xfrm>
        </p:spPr>
        <p:txBody>
          <a:bodyPr/>
          <a:lstStyle/>
          <a:p>
            <a:fld id="{495A5340-6EF3-4418-AE88-BAD1197CC803}" type="slidenum">
              <a:rPr lang="en-GB" smtClean="0"/>
              <a:t>3</a:t>
            </a:fld>
            <a:endParaRPr lang="en-GB" dirty="0"/>
          </a:p>
        </p:txBody>
      </p:sp>
      <p:sp>
        <p:nvSpPr>
          <p:cNvPr id="8" name="TextBox 7">
            <a:extLst>
              <a:ext uri="{FF2B5EF4-FFF2-40B4-BE49-F238E27FC236}">
                <a16:creationId xmlns:a16="http://schemas.microsoft.com/office/drawing/2014/main" id="{25AED778-2D7B-4314-A795-A744A5DB7814}"/>
              </a:ext>
            </a:extLst>
          </p:cNvPr>
          <p:cNvSpPr txBox="1"/>
          <p:nvPr/>
        </p:nvSpPr>
        <p:spPr>
          <a:xfrm>
            <a:off x="98290" y="1785904"/>
            <a:ext cx="11552920" cy="1446550"/>
          </a:xfrm>
          <a:prstGeom prst="rect">
            <a:avLst/>
          </a:prstGeom>
          <a:noFill/>
        </p:spPr>
        <p:txBody>
          <a:bodyPr wrap="square" rtlCol="0">
            <a:spAutoFit/>
          </a:bodyPr>
          <a:lstStyle/>
          <a:p>
            <a:r>
              <a:rPr lang="en-GB" sz="2200" dirty="0">
                <a:solidFill>
                  <a:prstClr val="black"/>
                </a:solidFill>
              </a:rPr>
              <a:t>Typically there is a large group that accept all vaccines; a small group that refuse all and a fairly large group in the middle (sometimes called </a:t>
            </a:r>
            <a:r>
              <a:rPr lang="en-GB" sz="2200" b="1" dirty="0">
                <a:solidFill>
                  <a:prstClr val="black"/>
                </a:solidFill>
              </a:rPr>
              <a:t>hesitant</a:t>
            </a:r>
            <a:r>
              <a:rPr lang="en-GB" sz="2200" dirty="0">
                <a:solidFill>
                  <a:prstClr val="black"/>
                </a:solidFill>
              </a:rPr>
              <a:t>) that have some questions. Therefore, it is normal that some people will be hesitant and we want this group to have access to credible information to help them make an informed decision. </a:t>
            </a:r>
            <a:endParaRPr lang="en-GB" sz="2200" dirty="0"/>
          </a:p>
        </p:txBody>
      </p:sp>
      <p:sp>
        <p:nvSpPr>
          <p:cNvPr id="9" name="TextBox 8">
            <a:extLst>
              <a:ext uri="{FF2B5EF4-FFF2-40B4-BE49-F238E27FC236}">
                <a16:creationId xmlns:a16="http://schemas.microsoft.com/office/drawing/2014/main" id="{24ED1485-9F25-4D3F-A29F-A05706EA7DF4}"/>
              </a:ext>
            </a:extLst>
          </p:cNvPr>
          <p:cNvSpPr txBox="1"/>
          <p:nvPr/>
        </p:nvSpPr>
        <p:spPr>
          <a:xfrm>
            <a:off x="98290" y="6317631"/>
            <a:ext cx="12093710" cy="769441"/>
          </a:xfrm>
          <a:prstGeom prst="rect">
            <a:avLst/>
          </a:prstGeom>
          <a:noFill/>
        </p:spPr>
        <p:txBody>
          <a:bodyPr wrap="square" rtlCol="0">
            <a:spAutoFit/>
          </a:bodyPr>
          <a:lstStyle/>
          <a:p>
            <a:r>
              <a:rPr lang="en-GB" sz="2200" dirty="0">
                <a:solidFill>
                  <a:prstClr val="black"/>
                </a:solidFill>
              </a:rPr>
              <a:t>It is important to understand people’s individual reasons for hesitancy and to address these sensitively. </a:t>
            </a:r>
          </a:p>
          <a:p>
            <a:endParaRPr lang="en-GB" sz="2200" dirty="0"/>
          </a:p>
        </p:txBody>
      </p:sp>
    </p:spTree>
    <p:extLst>
      <p:ext uri="{BB962C8B-B14F-4D97-AF65-F5344CB8AC3E}">
        <p14:creationId xmlns:p14="http://schemas.microsoft.com/office/powerpoint/2010/main" val="1000258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38" y="1184431"/>
            <a:ext cx="10515600" cy="944563"/>
          </a:xfrm>
        </p:spPr>
        <p:txBody>
          <a:bodyPr>
            <a:normAutofit/>
          </a:bodyPr>
          <a:lstStyle/>
          <a:p>
            <a:r>
              <a:rPr lang="en-GB" sz="3200" b="1" dirty="0">
                <a:cs typeface="Arial" panose="020B0604020202020204" pitchFamily="34" charset="0"/>
              </a:rPr>
              <a:t>Roll out of the vaccine in North London</a:t>
            </a:r>
          </a:p>
        </p:txBody>
      </p:sp>
      <p:sp>
        <p:nvSpPr>
          <p:cNvPr id="3" name="Content Placeholder 2"/>
          <p:cNvSpPr>
            <a:spLocks noGrp="1"/>
          </p:cNvSpPr>
          <p:nvPr>
            <p:ph idx="1"/>
          </p:nvPr>
        </p:nvSpPr>
        <p:spPr>
          <a:xfrm>
            <a:off x="134138" y="1905900"/>
            <a:ext cx="11555032" cy="4882933"/>
          </a:xfrm>
        </p:spPr>
        <p:txBody>
          <a:bodyPr>
            <a:noAutofit/>
          </a:bodyPr>
          <a:lstStyle/>
          <a:p>
            <a:pPr marL="0" indent="0">
              <a:buNone/>
            </a:pPr>
            <a:r>
              <a:rPr lang="en-GB" sz="2400" dirty="0">
                <a:cs typeface="Arial" panose="020B0604020202020204" pitchFamily="34" charset="0"/>
              </a:rPr>
              <a:t>There are a range of delivery models:</a:t>
            </a:r>
          </a:p>
          <a:p>
            <a:r>
              <a:rPr lang="en-GB" sz="2400" b="1" dirty="0">
                <a:cs typeface="Arial" panose="020B0604020202020204" pitchFamily="34" charset="0"/>
              </a:rPr>
              <a:t>Hospital sites </a:t>
            </a:r>
            <a:endParaRPr lang="en-GB" sz="2400" dirty="0">
              <a:cs typeface="Arial" panose="020B0604020202020204" pitchFamily="34" charset="0"/>
            </a:endParaRPr>
          </a:p>
          <a:p>
            <a:r>
              <a:rPr lang="en-GB" sz="2400" b="1" dirty="0">
                <a:cs typeface="Arial" panose="020B0604020202020204" pitchFamily="34" charset="0"/>
              </a:rPr>
              <a:t>Primary Care </a:t>
            </a:r>
          </a:p>
          <a:p>
            <a:r>
              <a:rPr lang="en-GB" sz="2400" b="1" dirty="0">
                <a:cs typeface="Arial" panose="020B0604020202020204" pitchFamily="34" charset="0"/>
              </a:rPr>
              <a:t>Pharmacies</a:t>
            </a:r>
          </a:p>
          <a:p>
            <a:r>
              <a:rPr lang="en-GB" sz="2400" b="1" dirty="0">
                <a:cs typeface="Arial" panose="020B0604020202020204" pitchFamily="34" charset="0"/>
              </a:rPr>
              <a:t>Large public sites</a:t>
            </a:r>
          </a:p>
          <a:p>
            <a:r>
              <a:rPr lang="en-GB" sz="2400" b="1" dirty="0">
                <a:cs typeface="Arial" panose="020B0604020202020204" pitchFamily="34" charset="0"/>
              </a:rPr>
              <a:t>Roving model </a:t>
            </a:r>
            <a:r>
              <a:rPr lang="en-GB" sz="2400" dirty="0">
                <a:cs typeface="Arial" panose="020B0604020202020204" pitchFamily="34" charset="0"/>
              </a:rPr>
              <a:t>to care homes and housebound residents</a:t>
            </a:r>
          </a:p>
          <a:p>
            <a:pPr marL="0" indent="0">
              <a:buNone/>
            </a:pPr>
            <a:endParaRPr lang="en-GB" sz="2400" dirty="0"/>
          </a:p>
        </p:txBody>
      </p:sp>
      <p:pic>
        <p:nvPicPr>
          <p:cNvPr id="4" name="Picture 3"/>
          <p:cNvPicPr>
            <a:picLocks noChangeAspect="1"/>
          </p:cNvPicPr>
          <p:nvPr/>
        </p:nvPicPr>
        <p:blipFill>
          <a:blip r:embed="rId3"/>
          <a:stretch>
            <a:fillRect/>
          </a:stretch>
        </p:blipFill>
        <p:spPr>
          <a:xfrm>
            <a:off x="7248040" y="1990717"/>
            <a:ext cx="4330531" cy="2664942"/>
          </a:xfrm>
          <a:prstGeom prst="rect">
            <a:avLst/>
          </a:prstGeom>
        </p:spPr>
      </p:pic>
      <p:pic>
        <p:nvPicPr>
          <p:cNvPr id="5" name="Picture 4"/>
          <p:cNvPicPr>
            <a:picLocks noChangeAspect="1"/>
          </p:cNvPicPr>
          <p:nvPr/>
        </p:nvPicPr>
        <p:blipFill>
          <a:blip r:embed="rId4"/>
          <a:stretch>
            <a:fillRect/>
          </a:stretch>
        </p:blipFill>
        <p:spPr>
          <a:xfrm>
            <a:off x="326043" y="160339"/>
            <a:ext cx="11552921" cy="770104"/>
          </a:xfrm>
          <a:prstGeom prst="rect">
            <a:avLst/>
          </a:prstGeom>
        </p:spPr>
      </p:pic>
      <p:sp>
        <p:nvSpPr>
          <p:cNvPr id="6" name="Slide Number Placeholder 5"/>
          <p:cNvSpPr>
            <a:spLocks noGrp="1"/>
          </p:cNvSpPr>
          <p:nvPr>
            <p:ph type="sldNum" sz="quarter" idx="12"/>
          </p:nvPr>
        </p:nvSpPr>
        <p:spPr/>
        <p:txBody>
          <a:bodyPr/>
          <a:lstStyle/>
          <a:p>
            <a:fld id="{495A5340-6EF3-4418-AE88-BAD1197CC803}" type="slidenum">
              <a:rPr lang="en-GB" smtClean="0"/>
              <a:t>30</a:t>
            </a:fld>
            <a:endParaRPr lang="en-GB" dirty="0"/>
          </a:p>
        </p:txBody>
      </p:sp>
    </p:spTree>
    <p:extLst>
      <p:ext uri="{BB962C8B-B14F-4D97-AF65-F5344CB8AC3E}">
        <p14:creationId xmlns:p14="http://schemas.microsoft.com/office/powerpoint/2010/main" val="2616015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623594"/>
            <a:ext cx="10515600" cy="944563"/>
          </a:xfrm>
        </p:spPr>
        <p:txBody>
          <a:bodyPr>
            <a:normAutofit/>
          </a:bodyPr>
          <a:lstStyle/>
          <a:p>
            <a:r>
              <a:rPr lang="en-GB" sz="3200" b="1" dirty="0">
                <a:cs typeface="Arial" panose="020B0604020202020204" pitchFamily="34" charset="0"/>
              </a:rPr>
              <a:t>Process to register</a:t>
            </a:r>
          </a:p>
        </p:txBody>
      </p:sp>
      <p:sp>
        <p:nvSpPr>
          <p:cNvPr id="3" name="Content Placeholder 2"/>
          <p:cNvSpPr>
            <a:spLocks noGrp="1"/>
          </p:cNvSpPr>
          <p:nvPr>
            <p:ph idx="1"/>
          </p:nvPr>
        </p:nvSpPr>
        <p:spPr>
          <a:xfrm>
            <a:off x="180105" y="1454141"/>
            <a:ext cx="11555032" cy="5209504"/>
          </a:xfrm>
        </p:spPr>
        <p:txBody>
          <a:bodyPr>
            <a:noAutofit/>
          </a:bodyPr>
          <a:lstStyle/>
          <a:p>
            <a:r>
              <a:rPr lang="en-GB" sz="2400" dirty="0">
                <a:cs typeface="Arial" panose="020B0604020202020204" pitchFamily="34" charset="0"/>
              </a:rPr>
              <a:t>Frontline social care workers </a:t>
            </a:r>
            <a:r>
              <a:rPr lang="en-GB" sz="2400" b="1" dirty="0">
                <a:cs typeface="Arial" panose="020B0604020202020204" pitchFamily="34" charset="0"/>
              </a:rPr>
              <a:t>45 and over </a:t>
            </a:r>
            <a:r>
              <a:rPr lang="en-GB" sz="2400" dirty="0">
                <a:cs typeface="Arial" panose="020B0604020202020204" pitchFamily="34" charset="0"/>
              </a:rPr>
              <a:t>can book directly </a:t>
            </a:r>
            <a:r>
              <a:rPr lang="en-GB" sz="2400" dirty="0">
                <a:cs typeface="Arial" panose="020B0604020202020204" pitchFamily="34" charset="0"/>
                <a:hlinkClick r:id="rId3"/>
              </a:rPr>
              <a:t>www.nhs.uk/covid-vaccination</a:t>
            </a:r>
            <a:r>
              <a:rPr lang="en-GB" sz="2400" dirty="0">
                <a:cs typeface="Arial" panose="020B0604020202020204" pitchFamily="34" charset="0"/>
              </a:rPr>
              <a:t> or by calling 119 (this will offer a range of sites for appointments)</a:t>
            </a:r>
          </a:p>
          <a:p>
            <a:r>
              <a:rPr lang="en-GB" sz="2400" dirty="0">
                <a:cs typeface="Arial" panose="020B0604020202020204" pitchFamily="34" charset="0"/>
              </a:rPr>
              <a:t>There are sites available for drop ins for health and </a:t>
            </a:r>
            <a:r>
              <a:rPr lang="en-GB" sz="2400" b="1" dirty="0">
                <a:cs typeface="Arial" panose="020B0604020202020204" pitchFamily="34" charset="0"/>
              </a:rPr>
              <a:t>care workers of all ages</a:t>
            </a:r>
            <a:r>
              <a:rPr lang="en-GB" sz="2400" dirty="0">
                <a:cs typeface="Arial" panose="020B0604020202020204" pitchFamily="34" charset="0"/>
              </a:rPr>
              <a:t>, which are advertised here </a:t>
            </a:r>
            <a:r>
              <a:rPr lang="en-GB" sz="2400" dirty="0">
                <a:cs typeface="Arial" panose="020B0604020202020204" pitchFamily="34" charset="0"/>
                <a:hlinkClick r:id="rId4"/>
              </a:rPr>
              <a:t>https://northcentrallondonccg.nhs.uk/ncl-frontline-health-and-social-care-staff-covid-19-vaccination-registration/</a:t>
            </a:r>
            <a:r>
              <a:rPr lang="en-GB" sz="2400" dirty="0">
                <a:cs typeface="Arial" panose="020B0604020202020204" pitchFamily="34" charset="0"/>
              </a:rPr>
              <a:t> This includes options for those under 30 who are not recommended to have the Oxford / AZ vaccine. </a:t>
            </a:r>
          </a:p>
          <a:p>
            <a:r>
              <a:rPr lang="en-GB" sz="2400" dirty="0">
                <a:cs typeface="Arial" panose="020B0604020202020204" pitchFamily="34" charset="0"/>
              </a:rPr>
              <a:t>When you go to your appointment you need to show you work in care with a photo ID card or a letter from your employer or a payslip from the last 3 months. We suggest you also take a pen and your NHS number.</a:t>
            </a:r>
          </a:p>
          <a:p>
            <a:pPr marL="0" indent="0">
              <a:buNone/>
            </a:pPr>
            <a:endParaRPr lang="en-GB" sz="2400" b="1" dirty="0">
              <a:cs typeface="Arial" panose="020B0604020202020204" pitchFamily="34" charset="0"/>
            </a:endParaRPr>
          </a:p>
          <a:p>
            <a:pPr marL="0" indent="0">
              <a:buNone/>
            </a:pPr>
            <a:r>
              <a:rPr lang="en-GB" sz="2400" dirty="0">
                <a:cs typeface="Arial" panose="020B0604020202020204" pitchFamily="34" charset="0"/>
              </a:rPr>
              <a:t>*Staff will be asked for their NHS number as this makes the process much quicker. Although, if they do not have this information they </a:t>
            </a:r>
            <a:r>
              <a:rPr lang="en-GB" sz="2400" u="sng" dirty="0">
                <a:cs typeface="Arial" panose="020B0604020202020204" pitchFamily="34" charset="0"/>
              </a:rPr>
              <a:t>WILL </a:t>
            </a:r>
            <a:r>
              <a:rPr lang="en-GB" sz="2400" dirty="0">
                <a:cs typeface="Arial" panose="020B0604020202020204" pitchFamily="34" charset="0"/>
              </a:rPr>
              <a:t>still be able to access the vaccination. More information on how to access your NHS number is on the </a:t>
            </a:r>
            <a:r>
              <a:rPr lang="en-GB" sz="2400" dirty="0">
                <a:cs typeface="Arial" panose="020B0604020202020204" pitchFamily="34" charset="0"/>
                <a:hlinkClick r:id="rId5"/>
              </a:rPr>
              <a:t>Proud to Care North London FAQ’s page</a:t>
            </a:r>
            <a:r>
              <a:rPr lang="en-GB" sz="2400" dirty="0">
                <a:cs typeface="Arial" panose="020B0604020202020204" pitchFamily="34" charset="0"/>
              </a:rPr>
              <a:t>*</a:t>
            </a:r>
          </a:p>
          <a:p>
            <a:pPr marL="0" indent="0">
              <a:buNone/>
            </a:pPr>
            <a:endParaRPr lang="en-GB" sz="2400" dirty="0">
              <a:cs typeface="Arial" panose="020B0604020202020204" pitchFamily="34" charset="0"/>
            </a:endParaRPr>
          </a:p>
          <a:p>
            <a:pPr marL="0" indent="0">
              <a:buNone/>
            </a:pPr>
            <a:endParaRPr lang="en-GB" sz="2400" dirty="0">
              <a:cs typeface="Arial" panose="020B0604020202020204" pitchFamily="34" charset="0"/>
            </a:endParaRPr>
          </a:p>
        </p:txBody>
      </p:sp>
      <p:pic>
        <p:nvPicPr>
          <p:cNvPr id="5" name="Picture 4"/>
          <p:cNvPicPr>
            <a:picLocks noChangeAspect="1"/>
          </p:cNvPicPr>
          <p:nvPr/>
        </p:nvPicPr>
        <p:blipFill>
          <a:blip r:embed="rId6"/>
          <a:stretch>
            <a:fillRect/>
          </a:stretch>
        </p:blipFill>
        <p:spPr>
          <a:xfrm>
            <a:off x="192611" y="0"/>
            <a:ext cx="11808889" cy="737609"/>
          </a:xfrm>
          <a:prstGeom prst="rect">
            <a:avLst/>
          </a:prstGeom>
        </p:spPr>
      </p:pic>
      <p:sp>
        <p:nvSpPr>
          <p:cNvPr id="6" name="Slide Number Placeholder 5"/>
          <p:cNvSpPr>
            <a:spLocks noGrp="1"/>
          </p:cNvSpPr>
          <p:nvPr>
            <p:ph type="sldNum" sz="quarter" idx="12"/>
          </p:nvPr>
        </p:nvSpPr>
        <p:spPr/>
        <p:txBody>
          <a:bodyPr/>
          <a:lstStyle/>
          <a:p>
            <a:fld id="{495A5340-6EF3-4418-AE88-BAD1197CC803}" type="slidenum">
              <a:rPr lang="en-GB" smtClean="0"/>
              <a:t>31</a:t>
            </a:fld>
            <a:endParaRPr lang="en-GB" dirty="0"/>
          </a:p>
        </p:txBody>
      </p:sp>
    </p:spTree>
    <p:extLst>
      <p:ext uri="{BB962C8B-B14F-4D97-AF65-F5344CB8AC3E}">
        <p14:creationId xmlns:p14="http://schemas.microsoft.com/office/powerpoint/2010/main" val="2845950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1" y="890357"/>
            <a:ext cx="11029950" cy="864025"/>
          </a:xfrm>
        </p:spPr>
        <p:txBody>
          <a:bodyPr>
            <a:normAutofit/>
          </a:bodyPr>
          <a:lstStyle/>
          <a:p>
            <a:r>
              <a:rPr lang="en-GB" sz="3200" b="1" dirty="0">
                <a:cs typeface="Arial" panose="020B0604020202020204" pitchFamily="34" charset="0"/>
              </a:rPr>
              <a:t>What we ask of registered managers:</a:t>
            </a:r>
          </a:p>
        </p:txBody>
      </p:sp>
      <p:sp>
        <p:nvSpPr>
          <p:cNvPr id="3" name="Content Placeholder 2"/>
          <p:cNvSpPr>
            <a:spLocks noGrp="1"/>
          </p:cNvSpPr>
          <p:nvPr>
            <p:ph idx="1"/>
          </p:nvPr>
        </p:nvSpPr>
        <p:spPr>
          <a:xfrm>
            <a:off x="190501" y="1865055"/>
            <a:ext cx="10072436" cy="4676716"/>
          </a:xfrm>
        </p:spPr>
        <p:txBody>
          <a:bodyPr>
            <a:normAutofit fontScale="77500" lnSpcReduction="20000"/>
          </a:bodyPr>
          <a:lstStyle/>
          <a:p>
            <a:r>
              <a:rPr lang="en-GB" dirty="0">
                <a:cs typeface="Arial" panose="020B0604020202020204" pitchFamily="34" charset="0"/>
              </a:rPr>
              <a:t>Keep a record of all your staff vaccination status, including agency – with your staff’s consent.</a:t>
            </a:r>
          </a:p>
          <a:p>
            <a:r>
              <a:rPr lang="en-GB" dirty="0">
                <a:cs typeface="Arial" panose="020B0604020202020204" pitchFamily="34" charset="0"/>
              </a:rPr>
              <a:t>Provide each staff member ensure have </a:t>
            </a:r>
            <a:r>
              <a:rPr lang="en-GB" b="1" u="sng" dirty="0">
                <a:cs typeface="Arial" panose="020B0604020202020204" pitchFamily="34" charset="0"/>
              </a:rPr>
              <a:t>ONE</a:t>
            </a:r>
            <a:r>
              <a:rPr lang="en-GB" dirty="0">
                <a:cs typeface="Arial" panose="020B0604020202020204" pitchFamily="34" charset="0"/>
              </a:rPr>
              <a:t> of the following:</a:t>
            </a:r>
          </a:p>
          <a:p>
            <a:pPr marL="514350" indent="-514350">
              <a:buFont typeface="+mj-lt"/>
              <a:buAutoNum type="arabicPeriod"/>
            </a:pPr>
            <a:r>
              <a:rPr lang="en-GB" dirty="0">
                <a:cs typeface="Arial" panose="020B0604020202020204" pitchFamily="34" charset="0"/>
              </a:rPr>
              <a:t>letter confirming their employment in the care sector</a:t>
            </a:r>
          </a:p>
          <a:p>
            <a:pPr marL="514350" indent="-514350">
              <a:buFont typeface="+mj-lt"/>
              <a:buAutoNum type="arabicPeriod"/>
            </a:pPr>
            <a:r>
              <a:rPr lang="en-GB" dirty="0">
                <a:cs typeface="Arial" panose="020B0604020202020204" pitchFamily="34" charset="0"/>
              </a:rPr>
              <a:t>a photographic ID badge</a:t>
            </a:r>
          </a:p>
          <a:p>
            <a:pPr marL="514350" indent="-514350">
              <a:buFont typeface="+mj-lt"/>
              <a:buAutoNum type="arabicPeriod"/>
            </a:pPr>
            <a:r>
              <a:rPr lang="en-GB" dirty="0">
                <a:cs typeface="Arial" panose="020B0604020202020204" pitchFamily="34" charset="0"/>
              </a:rPr>
              <a:t>payslip from the last 3 months</a:t>
            </a:r>
          </a:p>
          <a:p>
            <a:r>
              <a:rPr lang="en-GB" dirty="0">
                <a:cs typeface="Arial" panose="020B0604020202020204" pitchFamily="34" charset="0"/>
              </a:rPr>
              <a:t>Report uptake fortnightly as directed by your local authority – (for care home managers: Capacity Tracker)</a:t>
            </a:r>
          </a:p>
          <a:p>
            <a:r>
              <a:rPr lang="en-GB" dirty="0">
                <a:cs typeface="Arial" panose="020B0604020202020204" pitchFamily="34" charset="0"/>
              </a:rPr>
              <a:t>Councils will ask you for the proportion of your staff that have been vaccinated - but they will never ask you specific personal/sensitive information which can be used to identify staff.</a:t>
            </a:r>
          </a:p>
          <a:p>
            <a:r>
              <a:rPr lang="en-GB" dirty="0"/>
              <a:t>Consider the logistics of releasing staff to receive their vaccine, while maintaining safe staffing levels within the service</a:t>
            </a:r>
          </a:p>
          <a:p>
            <a:r>
              <a:rPr lang="en-GB" dirty="0"/>
              <a:t>Where possible staff can access the vaccine during their paid hours or in their own time. Councils support funding for some staff so please ask if this is a barrier. </a:t>
            </a:r>
          </a:p>
          <a:p>
            <a:pPr marL="0" indent="0">
              <a:buNone/>
            </a:pPr>
            <a:endParaRPr lang="en-GB" dirty="0"/>
          </a:p>
        </p:txBody>
      </p:sp>
      <p:pic>
        <p:nvPicPr>
          <p:cNvPr id="6" name="Picture 5"/>
          <p:cNvPicPr>
            <a:picLocks noChangeAspect="1"/>
          </p:cNvPicPr>
          <p:nvPr/>
        </p:nvPicPr>
        <p:blipFill>
          <a:blip r:embed="rId3"/>
          <a:stretch>
            <a:fillRect/>
          </a:stretch>
        </p:blipFill>
        <p:spPr>
          <a:xfrm>
            <a:off x="10389568" y="1973179"/>
            <a:ext cx="1611931" cy="3562451"/>
          </a:xfrm>
          <a:prstGeom prst="rect">
            <a:avLst/>
          </a:prstGeom>
        </p:spPr>
      </p:pic>
      <p:pic>
        <p:nvPicPr>
          <p:cNvPr id="5" name="Picture 4"/>
          <p:cNvPicPr>
            <a:picLocks noChangeAspect="1"/>
          </p:cNvPicPr>
          <p:nvPr/>
        </p:nvPicPr>
        <p:blipFill>
          <a:blip r:embed="rId4"/>
          <a:stretch>
            <a:fillRect/>
          </a:stretch>
        </p:blipFill>
        <p:spPr>
          <a:xfrm>
            <a:off x="326043" y="112213"/>
            <a:ext cx="11552921" cy="559348"/>
          </a:xfrm>
          <a:prstGeom prst="rect">
            <a:avLst/>
          </a:prstGeom>
        </p:spPr>
      </p:pic>
      <p:sp>
        <p:nvSpPr>
          <p:cNvPr id="4" name="Slide Number Placeholder 3"/>
          <p:cNvSpPr>
            <a:spLocks noGrp="1"/>
          </p:cNvSpPr>
          <p:nvPr>
            <p:ph type="sldNum" sz="quarter" idx="12"/>
          </p:nvPr>
        </p:nvSpPr>
        <p:spPr/>
        <p:txBody>
          <a:bodyPr/>
          <a:lstStyle/>
          <a:p>
            <a:fld id="{495A5340-6EF3-4418-AE88-BAD1197CC803}" type="slidenum">
              <a:rPr lang="en-GB" smtClean="0"/>
              <a:t>32</a:t>
            </a:fld>
            <a:endParaRPr lang="en-GB" dirty="0"/>
          </a:p>
        </p:txBody>
      </p:sp>
    </p:spTree>
    <p:extLst>
      <p:ext uri="{BB962C8B-B14F-4D97-AF65-F5344CB8AC3E}">
        <p14:creationId xmlns:p14="http://schemas.microsoft.com/office/powerpoint/2010/main" val="1048403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2007" y="703933"/>
            <a:ext cx="10515600" cy="1133341"/>
          </a:xfrm>
        </p:spPr>
        <p:txBody>
          <a:bodyPr/>
          <a:lstStyle/>
          <a:p>
            <a:r>
              <a:rPr lang="en-GB" sz="3600" b="1" dirty="0">
                <a:solidFill>
                  <a:prstClr val="black"/>
                </a:solidFill>
                <a:cs typeface="Arial" panose="020B0604020202020204" pitchFamily="34" charset="0"/>
                <a:hlinkClick r:id="rId2"/>
              </a:rPr>
              <a:t>Managers Toolkit</a:t>
            </a:r>
            <a:endParaRPr lang="en-GB" dirty="0"/>
          </a:p>
        </p:txBody>
      </p:sp>
      <p:sp>
        <p:nvSpPr>
          <p:cNvPr id="3" name="Content Placeholder 2"/>
          <p:cNvSpPr>
            <a:spLocks noGrp="1"/>
          </p:cNvSpPr>
          <p:nvPr>
            <p:ph idx="1"/>
          </p:nvPr>
        </p:nvSpPr>
        <p:spPr>
          <a:xfrm>
            <a:off x="195529" y="1588170"/>
            <a:ext cx="11558587" cy="4901120"/>
          </a:xfrm>
        </p:spPr>
        <p:txBody>
          <a:bodyPr>
            <a:normAutofit fontScale="25000" lnSpcReduction="20000"/>
          </a:bodyPr>
          <a:lstStyle/>
          <a:p>
            <a:pPr lvl="0"/>
            <a:r>
              <a:rPr lang="en-GB" sz="12000" dirty="0">
                <a:solidFill>
                  <a:prstClr val="black"/>
                </a:solidFill>
                <a:cs typeface="Arial" panose="020B0604020202020204" pitchFamily="34" charset="0"/>
              </a:rPr>
              <a:t>Managers may want to book on for the vaccine to set an example as leaders in the sector. </a:t>
            </a:r>
          </a:p>
          <a:p>
            <a:pPr marL="0" lvl="0" indent="0">
              <a:buNone/>
            </a:pPr>
            <a:endParaRPr lang="en-GB" sz="12000" dirty="0">
              <a:solidFill>
                <a:prstClr val="black"/>
              </a:solidFill>
              <a:cs typeface="Arial" panose="020B0604020202020204" pitchFamily="34" charset="0"/>
            </a:endParaRPr>
          </a:p>
          <a:p>
            <a:pPr lvl="0"/>
            <a:r>
              <a:rPr lang="en-GB" sz="12000" dirty="0">
                <a:solidFill>
                  <a:prstClr val="black"/>
                </a:solidFill>
                <a:cs typeface="Arial" panose="020B0604020202020204" pitchFamily="34" charset="0"/>
              </a:rPr>
              <a:t>We would love to feature photos or videos of you or staff having the vaccine – please tweet them to us:</a:t>
            </a:r>
            <a:r>
              <a:rPr lang="en-GB" sz="12000" b="1" dirty="0">
                <a:solidFill>
                  <a:prstClr val="black"/>
                </a:solidFill>
                <a:cs typeface="Arial" panose="020B0604020202020204" pitchFamily="34" charset="0"/>
              </a:rPr>
              <a:t> @ProudtocareL </a:t>
            </a:r>
            <a:r>
              <a:rPr lang="en-GB" sz="12000" dirty="0">
                <a:solidFill>
                  <a:prstClr val="black"/>
                </a:solidFill>
                <a:cs typeface="Arial" panose="020B0604020202020204" pitchFamily="34" charset="0"/>
              </a:rPr>
              <a:t>or send them to </a:t>
            </a:r>
            <a:r>
              <a:rPr lang="en-GB" sz="12000" dirty="0">
                <a:solidFill>
                  <a:prstClr val="black"/>
                </a:solidFill>
                <a:cs typeface="Arial" panose="020B0604020202020204" pitchFamily="34" charset="0"/>
                <a:hlinkClick r:id="rId3"/>
              </a:rPr>
              <a:t>ProudToCare@camden.gov.uk</a:t>
            </a:r>
            <a:r>
              <a:rPr lang="en-GB" sz="12000" dirty="0">
                <a:solidFill>
                  <a:prstClr val="black"/>
                </a:solidFill>
                <a:cs typeface="Arial" panose="020B0604020202020204" pitchFamily="34" charset="0"/>
              </a:rPr>
              <a:t>  </a:t>
            </a:r>
          </a:p>
          <a:p>
            <a:pPr marL="0" lvl="0" indent="0">
              <a:buNone/>
            </a:pPr>
            <a:endParaRPr lang="en-GB" sz="12000" dirty="0">
              <a:solidFill>
                <a:prstClr val="black"/>
              </a:solidFill>
              <a:cs typeface="Arial" panose="020B0604020202020204" pitchFamily="34" charset="0"/>
            </a:endParaRPr>
          </a:p>
          <a:p>
            <a:pPr lvl="0"/>
            <a:r>
              <a:rPr lang="en-GB" sz="12000" dirty="0">
                <a:solidFill>
                  <a:prstClr val="black"/>
                </a:solidFill>
                <a:cs typeface="Arial" panose="020B0604020202020204" pitchFamily="34" charset="0"/>
              </a:rPr>
              <a:t>Please contact your council lead if there are things that we can support you with that would help increase uptake in your staff – as we have a number of free services available to support managers and staff.</a:t>
            </a:r>
          </a:p>
          <a:p>
            <a:pPr lvl="0"/>
            <a:endParaRPr lang="en-GB" sz="12000" dirty="0">
              <a:solidFill>
                <a:prstClr val="black"/>
              </a:solidFill>
              <a:cs typeface="Arial" panose="020B0604020202020204" pitchFamily="34" charset="0"/>
            </a:endParaRPr>
          </a:p>
          <a:p>
            <a:pPr lvl="0"/>
            <a:r>
              <a:rPr lang="en-GB" sz="12000" dirty="0">
                <a:solidFill>
                  <a:prstClr val="black"/>
                </a:solidFill>
                <a:cs typeface="Arial" panose="020B0604020202020204" pitchFamily="34" charset="0"/>
              </a:rPr>
              <a:t>We can only achieve our aims through working together.</a:t>
            </a:r>
          </a:p>
          <a:p>
            <a:pPr marL="457200" lvl="1" indent="0">
              <a:buNone/>
            </a:pPr>
            <a:endParaRPr lang="en-GB" sz="2200" dirty="0">
              <a:latin typeface="Arial" panose="020B0604020202020204" pitchFamily="34" charset="0"/>
              <a:cs typeface="Arial" panose="020B0604020202020204" pitchFamily="34" charset="0"/>
            </a:endParaRPr>
          </a:p>
          <a:p>
            <a:pPr marL="0" indent="0">
              <a:buNone/>
            </a:pPr>
            <a:endParaRPr lang="en-GB" sz="2200" b="1" dirty="0">
              <a:latin typeface="Arial" panose="020B0604020202020204" pitchFamily="34" charset="0"/>
              <a:cs typeface="Arial" panose="020B0604020202020204" pitchFamily="34" charset="0"/>
            </a:endParaRPr>
          </a:p>
          <a:p>
            <a:endParaRPr lang="en-GB"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29" y="-258"/>
            <a:ext cx="11558587"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95A5340-6EF3-4418-AE88-BAD1197CC803}" type="slidenum">
              <a:rPr lang="en-GB" smtClean="0"/>
              <a:t>33</a:t>
            </a:fld>
            <a:endParaRPr lang="en-GB" dirty="0"/>
          </a:p>
        </p:txBody>
      </p:sp>
    </p:spTree>
    <p:extLst>
      <p:ext uri="{BB962C8B-B14F-4D97-AF65-F5344CB8AC3E}">
        <p14:creationId xmlns:p14="http://schemas.microsoft.com/office/powerpoint/2010/main" val="2178869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itle 2"/>
          <p:cNvSpPr txBox="1">
            <a:spLocks/>
          </p:cNvSpPr>
          <p:nvPr/>
        </p:nvSpPr>
        <p:spPr>
          <a:xfrm>
            <a:off x="319539" y="1186262"/>
            <a:ext cx="11552921" cy="553521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a:pPr>
            <a:r>
              <a:rPr lang="en-GB" sz="1400" b="1" dirty="0"/>
              <a:t>A map of current sites available to book on the national booking system </a:t>
            </a:r>
            <a:r>
              <a:rPr lang="en-GB" sz="1400" u="sng" dirty="0">
                <a:hlinkClick r:id="rId3"/>
              </a:rPr>
              <a:t>https://www.google.com/maps/d/edit?mid=1D-r3EbpiHnUKOq5Vo7I1n3BdxpVsCZdF&amp;usp=sharing</a:t>
            </a:r>
            <a:endParaRPr lang="en-GB" sz="1400" dirty="0"/>
          </a:p>
          <a:p>
            <a:pPr>
              <a:buFont typeface="+mj-lt"/>
              <a:buAutoNum type="arabicPeriod"/>
            </a:pPr>
            <a:r>
              <a:rPr lang="en-US" sz="1200" dirty="0">
                <a:solidFill>
                  <a:srgbClr val="000000"/>
                </a:solidFill>
                <a:latin typeface="Arial" panose="020B0604020202020204" pitchFamily="34" charset="0"/>
                <a:cs typeface="Arial" panose="020B0604020202020204" pitchFamily="34" charset="0"/>
              </a:rPr>
              <a:t>Letter to care homes: </a:t>
            </a:r>
            <a:r>
              <a:rPr lang="en-GB" sz="1200" dirty="0">
                <a:solidFill>
                  <a:srgbClr val="000000"/>
                </a:solidFill>
                <a:latin typeface="Arial" panose="020B0604020202020204" pitchFamily="34" charset="0"/>
                <a:cs typeface="Arial" panose="020B0604020202020204" pitchFamily="34" charset="0"/>
                <a:hlinkClick r:id="rId4"/>
              </a:rPr>
              <a:t>https://www.gov.uk/government/publications/covid-19-vaccinations-and-care-homes-programme-launch/covid-19-vaccinations-and-care-homes-programme-launch</a:t>
            </a:r>
            <a:r>
              <a:rPr lang="en-GB" sz="1200" dirty="0">
                <a:solidFill>
                  <a:srgbClr val="000000"/>
                </a:solidFill>
                <a:latin typeface="Arial" panose="020B0604020202020204" pitchFamily="34" charset="0"/>
                <a:cs typeface="Arial" panose="020B0604020202020204" pitchFamily="34" charset="0"/>
              </a:rPr>
              <a:t> </a:t>
            </a:r>
            <a:endParaRPr lang="en-US" sz="1200" dirty="0">
              <a:solidFill>
                <a:srgbClr val="000000"/>
              </a:solidFill>
              <a:latin typeface="Arial" panose="020B0604020202020204" pitchFamily="34" charset="0"/>
              <a:cs typeface="Arial" panose="020B0604020202020204" pitchFamily="34" charset="0"/>
            </a:endParaRPr>
          </a:p>
          <a:p>
            <a:pPr>
              <a:buFont typeface="+mj-lt"/>
              <a:buAutoNum type="arabicPeriod"/>
            </a:pPr>
            <a:r>
              <a:rPr lang="en-US" sz="1200" dirty="0">
                <a:solidFill>
                  <a:srgbClr val="000000"/>
                </a:solidFill>
                <a:latin typeface="Arial" panose="020B0604020202020204" pitchFamily="34" charset="0"/>
                <a:cs typeface="Arial" panose="020B0604020202020204" pitchFamily="34" charset="0"/>
              </a:rPr>
              <a:t>PHE COVID-19 vaccination </a:t>
            </a:r>
            <a:r>
              <a:rPr lang="en-US" sz="1200" dirty="0">
                <a:solidFill>
                  <a:srgbClr val="000000"/>
                </a:solidFill>
                <a:latin typeface="Arial" panose="020B0604020202020204" pitchFamily="34" charset="0"/>
                <a:cs typeface="Arial" panose="020B0604020202020204" pitchFamily="34" charset="0"/>
                <a:hlinkClick r:id="rId5"/>
              </a:rPr>
              <a:t>patient leaflet</a:t>
            </a:r>
            <a:endParaRPr lang="en-US" sz="1200" dirty="0">
              <a:solidFill>
                <a:srgbClr val="000000"/>
              </a:solidFill>
              <a:latin typeface="Arial" panose="020B0604020202020204" pitchFamily="34" charset="0"/>
              <a:cs typeface="Arial" panose="020B0604020202020204" pitchFamily="34" charset="0"/>
            </a:endParaRPr>
          </a:p>
          <a:p>
            <a:pPr>
              <a:buFont typeface="+mj-lt"/>
              <a:buAutoNum type="arabicPeriod"/>
            </a:pPr>
            <a:r>
              <a:rPr lang="en-US" sz="1200" dirty="0">
                <a:solidFill>
                  <a:srgbClr val="000000"/>
                </a:solidFill>
                <a:latin typeface="Arial" panose="020B0604020202020204" pitchFamily="34" charset="0"/>
                <a:cs typeface="Arial" panose="020B0604020202020204" pitchFamily="34" charset="0"/>
              </a:rPr>
              <a:t>Public Health England COVID-19 vaccine health and social care staff </a:t>
            </a:r>
            <a:r>
              <a:rPr lang="en-GB" sz="1200" u="sng" dirty="0">
                <a:hlinkClick r:id="rId6"/>
              </a:rPr>
              <a:t>https://assets.publishing.service.gov.uk/government/uploads/system/uploads/attachment_data/file/951763/PHE_COVID-19_vaccination_guide_for_social_care_workers_English_v2.pdf</a:t>
            </a:r>
            <a:endParaRPr lang="en-GB" sz="1200" dirty="0"/>
          </a:p>
          <a:p>
            <a:pPr>
              <a:buFont typeface="+mj-lt"/>
              <a:buAutoNum type="arabicPeriod"/>
            </a:pPr>
            <a:r>
              <a:rPr lang="en-US" sz="1200" dirty="0">
                <a:solidFill>
                  <a:srgbClr val="000000"/>
                </a:solidFill>
                <a:latin typeface="Arial" panose="020B0604020202020204" pitchFamily="34" charset="0"/>
                <a:cs typeface="Arial" panose="020B0604020202020204" pitchFamily="34" charset="0"/>
              </a:rPr>
              <a:t>Leaflet what to expect after your COVID-19 Vaccine</a:t>
            </a:r>
            <a:r>
              <a:rPr lang="en-GB" sz="1200" u="sng" dirty="0">
                <a:hlinkClick r:id="rId7"/>
              </a:rPr>
              <a:t>https://assets.publishing.service.gov.uk/government/uploads/system/uploads/attachment_data/file/951769/PHE_COVID-   19_vaccination_guide_what_to_expect_after_your_vaccination_English_v2.pdf</a:t>
            </a:r>
            <a:endParaRPr lang="en-GB" sz="1200" dirty="0"/>
          </a:p>
          <a:p>
            <a:pPr>
              <a:buFont typeface="+mj-lt"/>
              <a:buAutoNum type="arabicPeriod"/>
            </a:pPr>
            <a:r>
              <a:rPr lang="en-GB" sz="1200" u="sng" dirty="0">
                <a:hlinkClick r:id="rId8"/>
              </a:rPr>
              <a:t>https://www.healthpublications.gov.uk/ViewArticle.html?sp=Swhattoexpectaftermycovidvaccinationleaflet8pdla5</a:t>
            </a:r>
            <a:endParaRPr lang="en-GB" sz="1200" dirty="0"/>
          </a:p>
          <a:p>
            <a:pPr>
              <a:buFont typeface="+mj-lt"/>
              <a:buAutoNum type="arabicPeriod"/>
            </a:pPr>
            <a:r>
              <a:rPr lang="en-US" sz="1200" dirty="0">
                <a:solidFill>
                  <a:srgbClr val="000000"/>
                </a:solidFill>
                <a:latin typeface="Arial" panose="020B0604020202020204" pitchFamily="34" charset="0"/>
                <a:cs typeface="Arial" panose="020B0604020202020204" pitchFamily="34" charset="0"/>
              </a:rPr>
              <a:t>Pfizer vaccine </a:t>
            </a:r>
            <a:r>
              <a:rPr lang="en-US" sz="1200" dirty="0">
                <a:solidFill>
                  <a:srgbClr val="000000"/>
                </a:solidFill>
                <a:latin typeface="Arial" panose="020B0604020202020204" pitchFamily="34" charset="0"/>
                <a:cs typeface="Arial" panose="020B0604020202020204" pitchFamily="34" charset="0"/>
                <a:hlinkClick r:id="rId9"/>
              </a:rPr>
              <a:t>patient information leaflet</a:t>
            </a:r>
            <a:endParaRPr lang="en-US" sz="1200" dirty="0">
              <a:solidFill>
                <a:srgbClr val="000000"/>
              </a:solidFill>
              <a:latin typeface="Arial" panose="020B0604020202020204" pitchFamily="34" charset="0"/>
              <a:cs typeface="Arial" panose="020B0604020202020204" pitchFamily="34" charset="0"/>
            </a:endParaRPr>
          </a:p>
          <a:p>
            <a:pPr>
              <a:buFont typeface="+mj-lt"/>
              <a:buAutoNum type="arabicPeriod"/>
            </a:pPr>
            <a:r>
              <a:rPr lang="en-US" sz="1200" dirty="0">
                <a:solidFill>
                  <a:srgbClr val="000000"/>
                </a:solidFill>
                <a:latin typeface="Arial" panose="020B0604020202020204" pitchFamily="34" charset="0"/>
                <a:cs typeface="Arial" panose="020B0604020202020204" pitchFamily="34" charset="0"/>
              </a:rPr>
              <a:t>Consent </a:t>
            </a:r>
            <a:r>
              <a:rPr lang="en-US" sz="1200" dirty="0">
                <a:solidFill>
                  <a:srgbClr val="000000"/>
                </a:solidFill>
                <a:latin typeface="Arial" panose="020B0604020202020204" pitchFamily="34" charset="0"/>
                <a:cs typeface="Arial" panose="020B0604020202020204" pitchFamily="34" charset="0"/>
                <a:hlinkClick r:id="rId10"/>
              </a:rPr>
              <a:t>forms and letters </a:t>
            </a:r>
            <a:r>
              <a:rPr lang="en-US" sz="1200" dirty="0">
                <a:solidFill>
                  <a:srgbClr val="000000"/>
                </a:solidFill>
                <a:latin typeface="Arial" panose="020B0604020202020204" pitchFamily="34" charset="0"/>
                <a:cs typeface="Arial" panose="020B0604020202020204" pitchFamily="34" charset="0"/>
              </a:rPr>
              <a:t>– residents with capacity, Power of Attorney and best interest decisions</a:t>
            </a:r>
          </a:p>
          <a:p>
            <a:pPr>
              <a:buFont typeface="+mj-lt"/>
              <a:buAutoNum type="arabicPeriod"/>
            </a:pPr>
            <a:r>
              <a:rPr lang="en-US" sz="1200" dirty="0">
                <a:solidFill>
                  <a:srgbClr val="000000"/>
                </a:solidFill>
                <a:latin typeface="Arial" panose="020B0604020202020204" pitchFamily="34" charset="0"/>
                <a:cs typeface="Arial" panose="020B0604020202020204" pitchFamily="34" charset="0"/>
              </a:rPr>
              <a:t>General vaccine fact sheets, which can be downloaded </a:t>
            </a:r>
            <a:r>
              <a:rPr lang="en-US" sz="1200" u="sng" dirty="0">
                <a:solidFill>
                  <a:srgbClr val="000000"/>
                </a:solidFill>
                <a:latin typeface="Arial" panose="020B0604020202020204" pitchFamily="34" charset="0"/>
                <a:cs typeface="Arial" panose="020B0604020202020204" pitchFamily="34" charset="0"/>
                <a:hlinkClick r:id="rId11"/>
              </a:rPr>
              <a:t>here</a:t>
            </a:r>
            <a:endParaRPr lang="en-US" sz="1200" u="sng" dirty="0">
              <a:solidFill>
                <a:srgbClr val="000000"/>
              </a:solidFill>
              <a:latin typeface="Arial" panose="020B0604020202020204" pitchFamily="34" charset="0"/>
              <a:cs typeface="Arial" panose="020B0604020202020204" pitchFamily="34" charset="0"/>
            </a:endParaRPr>
          </a:p>
          <a:p>
            <a:pPr>
              <a:buFont typeface="+mj-lt"/>
              <a:buAutoNum type="arabicPeriod"/>
            </a:pPr>
            <a:r>
              <a:rPr lang="en-US" sz="1200" u="sng" dirty="0">
                <a:solidFill>
                  <a:srgbClr val="000000"/>
                </a:solidFill>
                <a:latin typeface="Arial" panose="020B0604020202020204" pitchFamily="34" charset="0"/>
                <a:cs typeface="Arial" panose="020B0604020202020204" pitchFamily="34" charset="0"/>
              </a:rPr>
              <a:t>Information covid-19 pregnancy and breast feeding </a:t>
            </a:r>
            <a:r>
              <a:rPr lang="en-GB" sz="1200" u="sng" dirty="0">
                <a:hlinkClick r:id="rId12"/>
              </a:rPr>
              <a:t>https://www.gov.uk/government/publications/covid-19-vaccination-women-of-childbearing-age-currently-pregnant-planning-a-pregnancy-or-breastfeeding</a:t>
            </a:r>
            <a:endParaRPr lang="en-GB" sz="1200" u="sng" dirty="0"/>
          </a:p>
          <a:p>
            <a:pPr>
              <a:buFont typeface="+mj-lt"/>
              <a:buAutoNum type="arabicPeriod"/>
            </a:pPr>
            <a:r>
              <a:rPr lang="en-GB" sz="1200" u="sng"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hlinkClick r:id="rId13"/>
              </a:rPr>
              <a:t>https://www.</a:t>
            </a:r>
            <a:r>
              <a:rPr lang="en-GB" sz="1200" b="1" i="1" dirty="0">
                <a:latin typeface="Arial" panose="020B0604020202020204" pitchFamily="34" charset="0"/>
                <a:cs typeface="Arial" panose="020B0604020202020204" pitchFamily="34" charset="0"/>
                <a:hlinkClick r:id="rId13"/>
              </a:rPr>
              <a:t>rcog.org.uk</a:t>
            </a:r>
            <a:r>
              <a:rPr lang="en-GB" sz="1200" b="1" i="1" dirty="0">
                <a:latin typeface="Arial" panose="020B0604020202020204" pitchFamily="34" charset="0"/>
                <a:cs typeface="Arial" panose="020B0604020202020204" pitchFamily="34" charset="0"/>
              </a:rPr>
              <a:t>  </a:t>
            </a:r>
          </a:p>
          <a:p>
            <a:pPr>
              <a:buFont typeface="+mj-lt"/>
              <a:buAutoNum type="arabicPeriod"/>
            </a:pPr>
            <a:r>
              <a:rPr lang="en-GB" sz="1200" i="1" dirty="0">
                <a:latin typeface="Arial" panose="020B0604020202020204" pitchFamily="34" charset="0"/>
                <a:cs typeface="Arial" panose="020B0604020202020204" pitchFamily="34" charset="0"/>
                <a:hlinkClick r:id="rId14"/>
              </a:rPr>
              <a:t>www.</a:t>
            </a:r>
            <a:r>
              <a:rPr lang="en-GB" sz="1200" b="1" i="1" dirty="0">
                <a:latin typeface="Arial" panose="020B0604020202020204" pitchFamily="34" charset="0"/>
                <a:cs typeface="Arial" panose="020B0604020202020204" pitchFamily="34" charset="0"/>
                <a:hlinkClick r:id="rId14"/>
              </a:rPr>
              <a:t>uktis.org</a:t>
            </a:r>
            <a:endParaRPr lang="en-GB" sz="1200" b="1" i="1" dirty="0">
              <a:latin typeface="Arial" panose="020B0604020202020204" pitchFamily="34" charset="0"/>
              <a:cs typeface="Arial" panose="020B0604020202020204" pitchFamily="34" charset="0"/>
            </a:endParaRPr>
          </a:p>
          <a:p>
            <a:pPr>
              <a:buFont typeface="+mj-lt"/>
              <a:buAutoNum type="arabicPeriod"/>
            </a:pPr>
            <a:r>
              <a:rPr lang="en-GB" sz="1200" dirty="0"/>
              <a:t>      </a:t>
            </a:r>
            <a:r>
              <a:rPr lang="en-US" sz="1200" dirty="0">
                <a:solidFill>
                  <a:srgbClr val="000000"/>
                </a:solidFill>
                <a:latin typeface="Arial" panose="020B0604020202020204" pitchFamily="34" charset="0"/>
                <a:cs typeface="Arial" panose="020B0604020202020204" pitchFamily="34" charset="0"/>
              </a:rPr>
              <a:t>Download a zip file which has short videos (designed for social media) about the JVCI, what vaccines are, and the oxford vaccine </a:t>
            </a:r>
            <a:r>
              <a:rPr lang="en-US" sz="1200" u="sng" dirty="0">
                <a:solidFill>
                  <a:srgbClr val="000000"/>
                </a:solidFill>
                <a:latin typeface="Arial" panose="020B0604020202020204" pitchFamily="34" charset="0"/>
                <a:cs typeface="Arial" panose="020B0604020202020204" pitchFamily="34" charset="0"/>
                <a:hlinkClick r:id="rId15"/>
              </a:rPr>
              <a:t>here</a:t>
            </a:r>
            <a:endParaRPr lang="en-GB" sz="1200" dirty="0">
              <a:solidFill>
                <a:srgbClr val="000000"/>
              </a:solidFill>
              <a:latin typeface="Arial" panose="020B0604020202020204" pitchFamily="34" charset="0"/>
              <a:cs typeface="Arial" panose="020B0604020202020204" pitchFamily="34" charset="0"/>
            </a:endParaRPr>
          </a:p>
          <a:p>
            <a:pPr>
              <a:buFont typeface="+mj-lt"/>
              <a:buAutoNum type="arabicPeriod"/>
            </a:pPr>
            <a:r>
              <a:rPr lang="en-GB" sz="1200" dirty="0">
                <a:solidFill>
                  <a:srgbClr val="000000"/>
                </a:solidFill>
                <a:latin typeface="Arial" panose="020B0604020202020204" pitchFamily="34" charset="0"/>
                <a:cs typeface="Arial" panose="020B0604020202020204" pitchFamily="34" charset="0"/>
              </a:rPr>
              <a:t>Video about the Oxford vaccine can be viewed </a:t>
            </a:r>
            <a:r>
              <a:rPr lang="en-GB" sz="1200" u="sng" dirty="0">
                <a:solidFill>
                  <a:srgbClr val="000000"/>
                </a:solidFill>
                <a:latin typeface="Arial" panose="020B0604020202020204" pitchFamily="34" charset="0"/>
                <a:cs typeface="Arial" panose="020B0604020202020204" pitchFamily="34" charset="0"/>
                <a:hlinkClick r:id="rId16"/>
              </a:rPr>
              <a:t>here</a:t>
            </a:r>
            <a:r>
              <a:rPr lang="en-GB" sz="1200" dirty="0">
                <a:solidFill>
                  <a:srgbClr val="000000"/>
                </a:solidFill>
                <a:latin typeface="Arial" panose="020B0604020202020204" pitchFamily="34" charset="0"/>
                <a:cs typeface="Arial" panose="020B0604020202020204" pitchFamily="34" charset="0"/>
              </a:rPr>
              <a:t> </a:t>
            </a:r>
          </a:p>
          <a:p>
            <a:pPr>
              <a:buFont typeface="+mj-lt"/>
              <a:buAutoNum type="arabicPeriod"/>
            </a:pPr>
            <a:r>
              <a:rPr lang="en-GB" sz="1200" dirty="0">
                <a:solidFill>
                  <a:srgbClr val="000000"/>
                </a:solidFill>
                <a:latin typeface="Arial" panose="020B0604020202020204" pitchFamily="34" charset="0"/>
                <a:cs typeface="Arial" panose="020B0604020202020204" pitchFamily="34" charset="0"/>
              </a:rPr>
              <a:t>Video on </a:t>
            </a:r>
            <a:r>
              <a:rPr lang="en-GB" sz="1200" dirty="0">
                <a:solidFill>
                  <a:srgbClr val="000000"/>
                </a:solidFill>
                <a:latin typeface="Arial" panose="020B0604020202020204" pitchFamily="34" charset="0"/>
                <a:cs typeface="Arial" panose="020B0604020202020204" pitchFamily="34" charset="0"/>
                <a:hlinkClick r:id="rId17"/>
              </a:rPr>
              <a:t>how the vaccine was made so quickly</a:t>
            </a:r>
            <a:endParaRPr lang="en-GB" sz="1200" dirty="0">
              <a:solidFill>
                <a:srgbClr val="000000"/>
              </a:solidFill>
              <a:latin typeface="Arial" panose="020B0604020202020204" pitchFamily="34" charset="0"/>
              <a:cs typeface="Arial" panose="020B0604020202020204" pitchFamily="34" charset="0"/>
            </a:endParaRPr>
          </a:p>
          <a:p>
            <a:pPr>
              <a:buFont typeface="+mj-lt"/>
              <a:buAutoNum type="arabicPeriod"/>
            </a:pPr>
            <a:r>
              <a:rPr lang="en-GB" sz="1200" dirty="0">
                <a:solidFill>
                  <a:srgbClr val="000000"/>
                </a:solidFill>
                <a:latin typeface="Arial" panose="020B0604020202020204" pitchFamily="34" charset="0"/>
                <a:cs typeface="Arial" panose="020B0604020202020204" pitchFamily="34" charset="0"/>
              </a:rPr>
              <a:t>BMJ article regarding evidence for extending dose interval  </a:t>
            </a:r>
            <a:r>
              <a:rPr lang="en-GB" sz="1200" dirty="0">
                <a:solidFill>
                  <a:srgbClr val="000000"/>
                </a:solidFill>
                <a:latin typeface="Arial" panose="020B0604020202020204" pitchFamily="34" charset="0"/>
                <a:cs typeface="Arial" panose="020B0604020202020204" pitchFamily="34" charset="0"/>
                <a:hlinkClick r:id="rId18"/>
              </a:rPr>
              <a:t>https://www.bmj.com/content/372/bmj.n18</a:t>
            </a:r>
            <a:endParaRPr lang="en-GB" sz="1200" dirty="0">
              <a:solidFill>
                <a:srgbClr val="000000"/>
              </a:solidFill>
              <a:latin typeface="Arial" panose="020B0604020202020204" pitchFamily="34" charset="0"/>
              <a:cs typeface="Arial" panose="020B0604020202020204" pitchFamily="34" charset="0"/>
            </a:endParaRPr>
          </a:p>
          <a:p>
            <a:pPr>
              <a:buFont typeface="+mj-lt"/>
              <a:buAutoNum type="arabicPeriod"/>
            </a:pPr>
            <a:r>
              <a:rPr lang="en-GB" sz="1200" i="1" dirty="0">
                <a:latin typeface="Arial" panose="020B0604020202020204" pitchFamily="34" charset="0"/>
                <a:cs typeface="Arial" panose="020B0604020202020204" pitchFamily="34" charset="0"/>
                <a:hlinkClick r:id="rId13"/>
              </a:rPr>
              <a:t>Pregnancy and breast feeding </a:t>
            </a:r>
            <a:r>
              <a:rPr lang="en-GB" sz="1200" i="1" dirty="0">
                <a:hlinkClick r:id="rId13"/>
              </a:rPr>
              <a:t>https://www.</a:t>
            </a:r>
            <a:r>
              <a:rPr lang="en-GB" sz="1200" b="1" i="1" dirty="0">
                <a:hlinkClick r:id="rId13"/>
              </a:rPr>
              <a:t>rcog.org.uk</a:t>
            </a:r>
            <a:r>
              <a:rPr lang="en-GB" sz="1200" b="1" i="1" dirty="0"/>
              <a:t>  </a:t>
            </a:r>
            <a:r>
              <a:rPr lang="en-GB" sz="1200" i="1" dirty="0">
                <a:hlinkClick r:id="rId14"/>
              </a:rPr>
              <a:t>www.</a:t>
            </a:r>
            <a:r>
              <a:rPr lang="en-GB" sz="1200" b="1" i="1" dirty="0">
                <a:hlinkClick r:id="rId14"/>
              </a:rPr>
              <a:t>uktis.org</a:t>
            </a:r>
            <a:endParaRPr lang="en-GB" sz="1200" b="1" i="1" dirty="0"/>
          </a:p>
          <a:p>
            <a:endParaRPr lang="en-GB" sz="1100" b="1" i="1" dirty="0"/>
          </a:p>
          <a:p>
            <a:endParaRPr lang="en-GB" sz="1100" b="1" i="1" dirty="0"/>
          </a:p>
          <a:p>
            <a:endParaRPr lang="en-GB" sz="1100" b="1" i="1" dirty="0"/>
          </a:p>
          <a:p>
            <a:endParaRPr lang="en-GB" sz="1100" dirty="0">
              <a:solidFill>
                <a:srgbClr val="000000"/>
              </a:solidFill>
              <a:latin typeface="Arial" panose="020B0604020202020204" pitchFamily="34" charset="0"/>
              <a:cs typeface="Arial" panose="020B0604020202020204" pitchFamily="34" charset="0"/>
            </a:endParaRPr>
          </a:p>
          <a:p>
            <a:endParaRPr lang="en-GB" sz="1100" dirty="0">
              <a:solidFill>
                <a:srgbClr val="000000"/>
              </a:solidFill>
              <a:latin typeface="Arial" panose="020B0604020202020204" pitchFamily="34" charset="0"/>
              <a:cs typeface="Arial" panose="020B0604020202020204" pitchFamily="34" charset="0"/>
            </a:endParaRPr>
          </a:p>
          <a:p>
            <a:endParaRPr lang="en-GB" sz="1100" dirty="0"/>
          </a:p>
        </p:txBody>
      </p:sp>
      <p:sp>
        <p:nvSpPr>
          <p:cNvPr id="5" name="TextBox 4"/>
          <p:cNvSpPr txBox="1"/>
          <p:nvPr/>
        </p:nvSpPr>
        <p:spPr>
          <a:xfrm>
            <a:off x="99380" y="550963"/>
            <a:ext cx="8511220" cy="646331"/>
          </a:xfrm>
          <a:prstGeom prst="rect">
            <a:avLst/>
          </a:prstGeom>
          <a:noFill/>
        </p:spPr>
        <p:txBody>
          <a:bodyPr wrap="square" rtlCol="0">
            <a:spAutoFit/>
          </a:bodyPr>
          <a:lstStyle/>
          <a:p>
            <a:r>
              <a:rPr lang="en-GB" sz="3600" b="1" dirty="0">
                <a:latin typeface="+mj-lt"/>
                <a:cs typeface="Arial" panose="020B0604020202020204" pitchFamily="34" charset="0"/>
              </a:rPr>
              <a:t>Further resources </a:t>
            </a:r>
            <a:endParaRPr lang="en-GB" sz="3600" b="1" dirty="0">
              <a:latin typeface="+mj-lt"/>
            </a:endParaRPr>
          </a:p>
        </p:txBody>
      </p:sp>
      <p:pic>
        <p:nvPicPr>
          <p:cNvPr id="6" name="Picture 5"/>
          <p:cNvPicPr>
            <a:picLocks noChangeAspect="1"/>
          </p:cNvPicPr>
          <p:nvPr/>
        </p:nvPicPr>
        <p:blipFill>
          <a:blip r:embed="rId19"/>
          <a:stretch>
            <a:fillRect/>
          </a:stretch>
        </p:blipFill>
        <p:spPr>
          <a:xfrm>
            <a:off x="326043" y="0"/>
            <a:ext cx="11552921" cy="646332"/>
          </a:xfrm>
          <a:prstGeom prst="rect">
            <a:avLst/>
          </a:prstGeom>
        </p:spPr>
      </p:pic>
      <p:sp>
        <p:nvSpPr>
          <p:cNvPr id="2" name="Slide Number Placeholder 1"/>
          <p:cNvSpPr>
            <a:spLocks noGrp="1"/>
          </p:cNvSpPr>
          <p:nvPr>
            <p:ph type="sldNum" sz="quarter" idx="12"/>
          </p:nvPr>
        </p:nvSpPr>
        <p:spPr/>
        <p:txBody>
          <a:bodyPr/>
          <a:lstStyle/>
          <a:p>
            <a:fld id="{495A5340-6EF3-4418-AE88-BAD1197CC803}" type="slidenum">
              <a:rPr lang="en-GB" smtClean="0"/>
              <a:t>34</a:t>
            </a:fld>
            <a:endParaRPr lang="en-GB" dirty="0"/>
          </a:p>
        </p:txBody>
      </p:sp>
    </p:spTree>
    <p:extLst>
      <p:ext uri="{BB962C8B-B14F-4D97-AF65-F5344CB8AC3E}">
        <p14:creationId xmlns:p14="http://schemas.microsoft.com/office/powerpoint/2010/main" val="2688752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8866" y="909763"/>
            <a:ext cx="11070465" cy="875762"/>
          </a:xfrm>
        </p:spPr>
        <p:txBody>
          <a:bodyPr>
            <a:noAutofit/>
          </a:bodyPr>
          <a:lstStyle/>
          <a:p>
            <a:r>
              <a:rPr lang="en-GB" sz="3200" b="1" dirty="0">
                <a:cs typeface="Arial" panose="020B0604020202020204" pitchFamily="34" charset="0"/>
              </a:rPr>
              <a:t>Images of our NCL colleagues within adult social care having the vaccine </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8867" y="2024644"/>
            <a:ext cx="2838783" cy="275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740" y="2024644"/>
            <a:ext cx="2537998" cy="1766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1618" y="3977751"/>
            <a:ext cx="2653270" cy="1579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2097" y="3960040"/>
            <a:ext cx="2960150" cy="154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4100" y="1632269"/>
            <a:ext cx="4666430" cy="1804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8"/>
          <a:stretch>
            <a:fillRect/>
          </a:stretch>
        </p:blipFill>
        <p:spPr>
          <a:xfrm>
            <a:off x="319539" y="231755"/>
            <a:ext cx="11552921" cy="507017"/>
          </a:xfrm>
          <a:prstGeom prst="rect">
            <a:avLst/>
          </a:prstGeom>
        </p:spPr>
      </p:pic>
      <p:sp>
        <p:nvSpPr>
          <p:cNvPr id="3" name="Slide Number Placeholder 2"/>
          <p:cNvSpPr>
            <a:spLocks noGrp="1"/>
          </p:cNvSpPr>
          <p:nvPr>
            <p:ph type="sldNum" sz="quarter" idx="12"/>
          </p:nvPr>
        </p:nvSpPr>
        <p:spPr/>
        <p:txBody>
          <a:bodyPr/>
          <a:lstStyle/>
          <a:p>
            <a:fld id="{495A5340-6EF3-4418-AE88-BAD1197CC803}" type="slidenum">
              <a:rPr lang="en-GB" smtClean="0"/>
              <a:t>35</a:t>
            </a:fld>
            <a:endParaRPr lang="en-GB" dirty="0"/>
          </a:p>
        </p:txBody>
      </p:sp>
      <p:sp>
        <p:nvSpPr>
          <p:cNvPr id="4" name="TextBox 3">
            <a:extLst>
              <a:ext uri="{FF2B5EF4-FFF2-40B4-BE49-F238E27FC236}">
                <a16:creationId xmlns:a16="http://schemas.microsoft.com/office/drawing/2014/main" id="{8D57E011-D73C-4E1E-9243-2F85EFB4C371}"/>
              </a:ext>
            </a:extLst>
          </p:cNvPr>
          <p:cNvSpPr txBox="1"/>
          <p:nvPr/>
        </p:nvSpPr>
        <p:spPr>
          <a:xfrm>
            <a:off x="214823" y="5845905"/>
            <a:ext cx="11415829" cy="461665"/>
          </a:xfrm>
          <a:prstGeom prst="rect">
            <a:avLst/>
          </a:prstGeom>
          <a:noFill/>
        </p:spPr>
        <p:txBody>
          <a:bodyPr wrap="square" rtlCol="0">
            <a:spAutoFit/>
          </a:bodyPr>
          <a:lstStyle/>
          <a:p>
            <a:pPr algn="ctr"/>
            <a:r>
              <a:rPr lang="en-GB" sz="2400" b="1" dirty="0">
                <a:latin typeface="+mj-lt"/>
              </a:rPr>
              <a:t>Email: proudtocare@camden.gov.uk for LIVE Webinar &amp; FAQ Session for Social Care Staff  </a:t>
            </a:r>
          </a:p>
        </p:txBody>
      </p:sp>
    </p:spTree>
    <p:extLst>
      <p:ext uri="{BB962C8B-B14F-4D97-AF65-F5344CB8AC3E}">
        <p14:creationId xmlns:p14="http://schemas.microsoft.com/office/powerpoint/2010/main" val="151813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782725"/>
            <a:ext cx="11525250" cy="4732376"/>
          </a:xfrm>
        </p:spPr>
        <p:txBody>
          <a:bodyPr>
            <a:normAutofit/>
          </a:bodyPr>
          <a:lstStyle/>
          <a:p>
            <a:pPr marL="0" indent="0">
              <a:buNone/>
            </a:pPr>
            <a:r>
              <a:rPr lang="en-GB" dirty="0">
                <a:cs typeface="Arial" panose="020B0604020202020204" pitchFamily="34" charset="0"/>
              </a:rPr>
              <a:t>In the UK we have several organisations that all ensure medicine and vaccines are safe to use. They are called:</a:t>
            </a:r>
          </a:p>
          <a:p>
            <a:pPr marL="0" indent="0">
              <a:buNone/>
            </a:pPr>
            <a:endParaRPr lang="en-GB" dirty="0">
              <a:cs typeface="Arial" panose="020B0604020202020204" pitchFamily="34" charset="0"/>
            </a:endParaRPr>
          </a:p>
          <a:p>
            <a:r>
              <a:rPr lang="en-GB" b="1" dirty="0">
                <a:cs typeface="Arial" panose="020B0604020202020204" pitchFamily="34" charset="0"/>
              </a:rPr>
              <a:t> Medicine and Healthcare products Regulatory Agency (MHRA)</a:t>
            </a:r>
          </a:p>
          <a:p>
            <a:r>
              <a:rPr lang="en-GB" b="1" dirty="0">
                <a:cs typeface="Arial" panose="020B0604020202020204" pitchFamily="34" charset="0"/>
              </a:rPr>
              <a:t>Commission on Human Medicine</a:t>
            </a:r>
          </a:p>
          <a:p>
            <a:r>
              <a:rPr lang="en-GB" b="1" dirty="0">
                <a:cs typeface="Arial" panose="020B0604020202020204" pitchFamily="34" charset="0"/>
              </a:rPr>
              <a:t>The Joint Committee on Vaccination and Immunisation (JCVI) </a:t>
            </a:r>
          </a:p>
          <a:p>
            <a:endParaRPr lang="en-GB" dirty="0">
              <a:cs typeface="Arial" panose="020B0604020202020204" pitchFamily="34" charset="0"/>
            </a:endParaRPr>
          </a:p>
          <a:p>
            <a:pPr marL="0" indent="0">
              <a:buNone/>
            </a:pPr>
            <a:r>
              <a:rPr lang="en-GB" dirty="0">
                <a:cs typeface="Arial" panose="020B0604020202020204" pitchFamily="34" charset="0"/>
              </a:rPr>
              <a:t>Currently the </a:t>
            </a:r>
            <a:r>
              <a:rPr lang="en-GB" b="1" dirty="0">
                <a:cs typeface="Arial" panose="020B0604020202020204" pitchFamily="34" charset="0"/>
              </a:rPr>
              <a:t>Pfizer/BioNTech, Oxford/AstraZenca and Moderna Covid-19 vaccines </a:t>
            </a:r>
            <a:r>
              <a:rPr lang="en-GB" dirty="0">
                <a:cs typeface="Arial" panose="020B0604020202020204" pitchFamily="34" charset="0"/>
              </a:rPr>
              <a:t>have been approved by the Medicines and Healthcare products Regulatory Agency </a:t>
            </a:r>
            <a:r>
              <a:rPr lang="en-GB" b="1" dirty="0">
                <a:cs typeface="Arial" panose="020B0604020202020204" pitchFamily="34" charset="0"/>
              </a:rPr>
              <a:t>(MHRA). </a:t>
            </a:r>
          </a:p>
          <a:p>
            <a:pPr marL="0" indent="0">
              <a:buNone/>
            </a:pPr>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4483" y="2464696"/>
            <a:ext cx="1991932" cy="2347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4800" y="1010828"/>
            <a:ext cx="10019489" cy="523220"/>
          </a:xfrm>
          <a:prstGeom prst="rect">
            <a:avLst/>
          </a:prstGeom>
          <a:noFill/>
        </p:spPr>
        <p:txBody>
          <a:bodyPr wrap="square" rtlCol="0">
            <a:spAutoFit/>
          </a:bodyPr>
          <a:lstStyle/>
          <a:p>
            <a:r>
              <a:rPr lang="en-GB" sz="2800" b="1" dirty="0">
                <a:cs typeface="Arial" panose="020B0604020202020204" pitchFamily="34" charset="0"/>
              </a:rPr>
              <a:t>Is the vaccine safe for me to take?</a:t>
            </a:r>
            <a:endParaRPr lang="en-GB" sz="2800" dirty="0"/>
          </a:p>
        </p:txBody>
      </p:sp>
      <p:pic>
        <p:nvPicPr>
          <p:cNvPr id="7" name="Picture 6"/>
          <p:cNvPicPr>
            <a:picLocks noChangeAspect="1"/>
          </p:cNvPicPr>
          <p:nvPr/>
        </p:nvPicPr>
        <p:blipFill>
          <a:blip r:embed="rId3"/>
          <a:stretch>
            <a:fillRect/>
          </a:stretch>
        </p:blipFill>
        <p:spPr>
          <a:xfrm>
            <a:off x="326043" y="112212"/>
            <a:ext cx="11552921" cy="649939"/>
          </a:xfrm>
          <a:prstGeom prst="rect">
            <a:avLst/>
          </a:prstGeom>
        </p:spPr>
      </p:pic>
      <p:sp>
        <p:nvSpPr>
          <p:cNvPr id="2" name="Slide Number Placeholder 1"/>
          <p:cNvSpPr>
            <a:spLocks noGrp="1"/>
          </p:cNvSpPr>
          <p:nvPr>
            <p:ph type="sldNum" sz="quarter" idx="12"/>
          </p:nvPr>
        </p:nvSpPr>
        <p:spPr/>
        <p:txBody>
          <a:bodyPr/>
          <a:lstStyle/>
          <a:p>
            <a:fld id="{495A5340-6EF3-4418-AE88-BAD1197CC803}" type="slidenum">
              <a:rPr lang="en-GB" sz="1100" smtClean="0"/>
              <a:t>4</a:t>
            </a:fld>
            <a:endParaRPr lang="en-GB" sz="1100" dirty="0"/>
          </a:p>
        </p:txBody>
      </p:sp>
    </p:spTree>
    <p:extLst>
      <p:ext uri="{BB962C8B-B14F-4D97-AF65-F5344CB8AC3E}">
        <p14:creationId xmlns:p14="http://schemas.microsoft.com/office/powerpoint/2010/main" val="4285061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itle 2"/>
          <p:cNvSpPr txBox="1">
            <a:spLocks/>
          </p:cNvSpPr>
          <p:nvPr/>
        </p:nvSpPr>
        <p:spPr>
          <a:xfrm>
            <a:off x="198430" y="1511635"/>
            <a:ext cx="11274932" cy="40389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dirty="0">
                <a:cs typeface="Arial" panose="020B0604020202020204" pitchFamily="34" charset="0"/>
              </a:rPr>
              <a:t>Their role is to ensure public safety regarding medicine and medical technologies. They regulate and authorise medicine before being available for public use.</a:t>
            </a:r>
          </a:p>
          <a:p>
            <a:pPr marL="0" indent="0" algn="just">
              <a:buNone/>
            </a:pPr>
            <a:r>
              <a:rPr lang="en-GB" sz="2400" dirty="0">
                <a:cs typeface="Arial" panose="020B0604020202020204" pitchFamily="34" charset="0"/>
              </a:rPr>
              <a:t>The </a:t>
            </a:r>
            <a:r>
              <a:rPr lang="en-GB" sz="2400" b="1" dirty="0">
                <a:cs typeface="Arial" panose="020B0604020202020204" pitchFamily="34" charset="0"/>
              </a:rPr>
              <a:t>MHRA</a:t>
            </a:r>
            <a:r>
              <a:rPr lang="en-GB" sz="2400" dirty="0">
                <a:cs typeface="Arial" panose="020B0604020202020204" pitchFamily="34" charset="0"/>
              </a:rPr>
              <a:t>, started reviewing data on covid-19 vaccine since May 2020.</a:t>
            </a:r>
          </a:p>
          <a:p>
            <a:r>
              <a:rPr lang="en-GB" sz="2400" dirty="0">
                <a:cs typeface="Arial" panose="020B0604020202020204" pitchFamily="34" charset="0"/>
              </a:rPr>
              <a:t>Safety and effectiveness </a:t>
            </a:r>
          </a:p>
          <a:p>
            <a:pPr marL="342900" indent="-342900"/>
            <a:r>
              <a:rPr lang="en-GB" sz="2400" dirty="0">
                <a:cs typeface="Arial" panose="020B0604020202020204" pitchFamily="34" charset="0"/>
              </a:rPr>
              <a:t>Clinical trials in humans</a:t>
            </a:r>
          </a:p>
          <a:p>
            <a:pPr marL="342900" indent="-342900"/>
            <a:r>
              <a:rPr lang="en-GB" sz="2400" dirty="0">
                <a:cs typeface="Arial" panose="020B0604020202020204" pitchFamily="34" charset="0"/>
              </a:rPr>
              <a:t>Manufacturing and quality controls </a:t>
            </a:r>
          </a:p>
          <a:p>
            <a:pPr marL="342900" indent="-342900"/>
            <a:r>
              <a:rPr lang="en-GB" sz="2400" dirty="0">
                <a:cs typeface="Arial" panose="020B0604020202020204" pitchFamily="34" charset="0"/>
              </a:rPr>
              <a:t>Product sampling </a:t>
            </a:r>
          </a:p>
          <a:p>
            <a:pPr marL="342900" indent="-342900"/>
            <a:r>
              <a:rPr lang="en-GB" sz="2400" dirty="0">
                <a:cs typeface="Arial" panose="020B0604020202020204" pitchFamily="34" charset="0"/>
              </a:rPr>
              <a:t>Testing of the final product </a:t>
            </a:r>
          </a:p>
          <a:p>
            <a:pPr marL="342900" indent="-342900"/>
            <a:r>
              <a:rPr lang="en-GB" sz="2400" dirty="0">
                <a:cs typeface="Arial" panose="020B0604020202020204" pitchFamily="34" charset="0"/>
              </a:rPr>
              <a:t>Lab results </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480" y="3046793"/>
            <a:ext cx="3756882" cy="2197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stretch>
            <a:fillRect/>
          </a:stretch>
        </p:blipFill>
        <p:spPr>
          <a:xfrm>
            <a:off x="246509" y="55948"/>
            <a:ext cx="11552921" cy="649905"/>
          </a:xfrm>
          <a:prstGeom prst="rect">
            <a:avLst/>
          </a:prstGeom>
        </p:spPr>
      </p:pic>
      <p:sp>
        <p:nvSpPr>
          <p:cNvPr id="2" name="Slide Number Placeholder 1"/>
          <p:cNvSpPr>
            <a:spLocks noGrp="1"/>
          </p:cNvSpPr>
          <p:nvPr>
            <p:ph type="sldNum" sz="quarter" idx="12"/>
          </p:nvPr>
        </p:nvSpPr>
        <p:spPr/>
        <p:txBody>
          <a:bodyPr/>
          <a:lstStyle/>
          <a:p>
            <a:fld id="{495A5340-6EF3-4418-AE88-BAD1197CC803}" type="slidenum">
              <a:rPr lang="en-GB" smtClean="0"/>
              <a:t>5</a:t>
            </a:fld>
            <a:endParaRPr lang="en-GB" dirty="0"/>
          </a:p>
        </p:txBody>
      </p:sp>
      <p:sp>
        <p:nvSpPr>
          <p:cNvPr id="3" name="TextBox 2">
            <a:extLst>
              <a:ext uri="{FF2B5EF4-FFF2-40B4-BE49-F238E27FC236}">
                <a16:creationId xmlns:a16="http://schemas.microsoft.com/office/drawing/2014/main" id="{ACEA11BB-4C19-4F85-B017-0D354413A171}"/>
              </a:ext>
            </a:extLst>
          </p:cNvPr>
          <p:cNvSpPr txBox="1"/>
          <p:nvPr/>
        </p:nvSpPr>
        <p:spPr>
          <a:xfrm>
            <a:off x="246509" y="5550568"/>
            <a:ext cx="11552921" cy="1477328"/>
          </a:xfrm>
          <a:prstGeom prst="rect">
            <a:avLst/>
          </a:prstGeom>
          <a:noFill/>
        </p:spPr>
        <p:txBody>
          <a:bodyPr wrap="square" rtlCol="0">
            <a:spAutoFit/>
          </a:bodyPr>
          <a:lstStyle/>
          <a:p>
            <a:r>
              <a:rPr lang="en-GB" sz="2400" dirty="0">
                <a:cs typeface="Arial" panose="020B0604020202020204" pitchFamily="34" charset="0"/>
              </a:rPr>
              <a:t>The vaccines have been through 3 phases of clinical trials. As an example in the third phase Pfizer and AZ were given in total to more than 50,000 volunteers with no serious safety concerns.</a:t>
            </a:r>
          </a:p>
          <a:p>
            <a:endParaRPr lang="en-GB" dirty="0"/>
          </a:p>
        </p:txBody>
      </p:sp>
      <p:sp>
        <p:nvSpPr>
          <p:cNvPr id="7" name="TextBox 6">
            <a:extLst>
              <a:ext uri="{FF2B5EF4-FFF2-40B4-BE49-F238E27FC236}">
                <a16:creationId xmlns:a16="http://schemas.microsoft.com/office/drawing/2014/main" id="{DB9B27B7-98AA-4331-A4D4-8394C5136479}"/>
              </a:ext>
            </a:extLst>
          </p:cNvPr>
          <p:cNvSpPr txBox="1"/>
          <p:nvPr/>
        </p:nvSpPr>
        <p:spPr>
          <a:xfrm>
            <a:off x="198430" y="843845"/>
            <a:ext cx="11552921" cy="954107"/>
          </a:xfrm>
          <a:prstGeom prst="rect">
            <a:avLst/>
          </a:prstGeom>
          <a:noFill/>
        </p:spPr>
        <p:txBody>
          <a:bodyPr wrap="square" rtlCol="0">
            <a:spAutoFit/>
          </a:bodyPr>
          <a:lstStyle/>
          <a:p>
            <a:r>
              <a:rPr lang="en-GB" sz="2800" b="1" dirty="0">
                <a:latin typeface="+mj-lt"/>
                <a:cs typeface="Arial" panose="020B0604020202020204" pitchFamily="34" charset="0"/>
              </a:rPr>
              <a:t>Medicine and Healthcare products Regulatory Agency (MHRA)</a:t>
            </a:r>
          </a:p>
          <a:p>
            <a:endParaRPr lang="en-GB" sz="2800" b="1" dirty="0">
              <a:latin typeface="+mj-lt"/>
              <a:cs typeface="Arial" panose="020B0604020202020204" pitchFamily="34" charset="0"/>
            </a:endParaRPr>
          </a:p>
        </p:txBody>
      </p:sp>
    </p:spTree>
    <p:extLst>
      <p:ext uri="{BB962C8B-B14F-4D97-AF65-F5344CB8AC3E}">
        <p14:creationId xmlns:p14="http://schemas.microsoft.com/office/powerpoint/2010/main" val="85214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90500" y="1712890"/>
            <a:ext cx="11163300" cy="5011759"/>
          </a:xfrm>
        </p:spPr>
        <p:txBody>
          <a:bodyPr>
            <a:normAutofit/>
          </a:bodyPr>
          <a:lstStyle/>
          <a:p>
            <a:pPr marL="0" indent="0">
              <a:buNone/>
            </a:pPr>
            <a:r>
              <a:rPr lang="en-GB" dirty="0">
                <a:cs typeface="Arial" panose="020B0604020202020204" pitchFamily="34" charset="0"/>
              </a:rPr>
              <a:t>Covid-19 is a worldwide public health crisis therefore we saw worldwide organisations come together to share unprecedented amounts of:</a:t>
            </a:r>
          </a:p>
          <a:p>
            <a:pPr lvl="2"/>
            <a:r>
              <a:rPr lang="en-GB" sz="2600" dirty="0">
                <a:cs typeface="Arial" panose="020B0604020202020204" pitchFamily="34" charset="0"/>
              </a:rPr>
              <a:t>Resources</a:t>
            </a:r>
          </a:p>
          <a:p>
            <a:pPr lvl="2"/>
            <a:r>
              <a:rPr lang="en-GB" sz="2600" dirty="0">
                <a:cs typeface="Arial" panose="020B0604020202020204" pitchFamily="34" charset="0"/>
              </a:rPr>
              <a:t>Funding </a:t>
            </a:r>
          </a:p>
          <a:p>
            <a:pPr lvl="2"/>
            <a:r>
              <a:rPr lang="en-GB" sz="2600" dirty="0">
                <a:cs typeface="Arial" panose="020B0604020202020204" pitchFamily="34" charset="0"/>
              </a:rPr>
              <a:t>Collaboration</a:t>
            </a:r>
          </a:p>
          <a:p>
            <a:pPr marL="914400" lvl="2" indent="0">
              <a:buNone/>
            </a:pPr>
            <a:r>
              <a:rPr lang="en-GB" sz="2600" dirty="0">
                <a:cs typeface="Arial" panose="020B0604020202020204" pitchFamily="34" charset="0"/>
              </a:rPr>
              <a:t> </a:t>
            </a:r>
          </a:p>
          <a:p>
            <a:pPr marL="0" indent="0">
              <a:buNone/>
            </a:pPr>
            <a:r>
              <a:rPr lang="en-GB" dirty="0">
                <a:cs typeface="Arial" panose="020B0604020202020204" pitchFamily="34" charset="0"/>
              </a:rPr>
              <a:t>That is why we are seeing vaccine projects move at a much faster pace than we usually do.</a:t>
            </a:r>
          </a:p>
          <a:p>
            <a:pPr marL="0" indent="0">
              <a:buNone/>
            </a:pPr>
            <a:r>
              <a:rPr lang="en-GB" dirty="0">
                <a:cs typeface="Arial" panose="020B0604020202020204" pitchFamily="34" charset="0"/>
              </a:rPr>
              <a:t>You may find this video useful to explain how the vaccine trial moved so quickly: </a:t>
            </a:r>
          </a:p>
          <a:p>
            <a:pPr marL="0" indent="0">
              <a:buNone/>
            </a:pPr>
            <a:r>
              <a:rPr lang="en-GB" dirty="0">
                <a:cs typeface="Arial" panose="020B0604020202020204" pitchFamily="34" charset="0"/>
                <a:hlinkClick r:id="rId2"/>
              </a:rPr>
              <a:t>https://www.youtube.com/watch?v=ddDiyIKUP0M</a:t>
            </a:r>
            <a:r>
              <a:rPr lang="en-GB" dirty="0">
                <a:cs typeface="Arial" panose="020B0604020202020204" pitchFamily="34" charset="0"/>
              </a:rPr>
              <a:t>   </a:t>
            </a:r>
          </a:p>
          <a:p>
            <a:endParaRPr lang="en-GB"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874" y="2642926"/>
            <a:ext cx="4552677" cy="1207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190500" y="718504"/>
            <a:ext cx="11172051" cy="949863"/>
          </a:xfrm>
        </p:spPr>
        <p:txBody>
          <a:bodyPr>
            <a:normAutofit/>
          </a:bodyPr>
          <a:lstStyle/>
          <a:p>
            <a:r>
              <a:rPr lang="en-GB" sz="3200" b="1" dirty="0">
                <a:latin typeface="+mn-lt"/>
                <a:cs typeface="Arial" panose="020B0604020202020204" pitchFamily="34" charset="0"/>
              </a:rPr>
              <a:t>How have the vaccines been produced so quickly?</a:t>
            </a:r>
          </a:p>
        </p:txBody>
      </p:sp>
      <p:pic>
        <p:nvPicPr>
          <p:cNvPr id="7" name="Picture 6"/>
          <p:cNvPicPr>
            <a:picLocks noChangeAspect="1"/>
          </p:cNvPicPr>
          <p:nvPr/>
        </p:nvPicPr>
        <p:blipFill>
          <a:blip r:embed="rId4"/>
          <a:stretch>
            <a:fillRect/>
          </a:stretch>
        </p:blipFill>
        <p:spPr>
          <a:xfrm>
            <a:off x="319539" y="-19516"/>
            <a:ext cx="11552921" cy="738020"/>
          </a:xfrm>
          <a:prstGeom prst="rect">
            <a:avLst/>
          </a:prstGeom>
        </p:spPr>
      </p:pic>
      <p:sp>
        <p:nvSpPr>
          <p:cNvPr id="2" name="Slide Number Placeholder 1"/>
          <p:cNvSpPr>
            <a:spLocks noGrp="1"/>
          </p:cNvSpPr>
          <p:nvPr>
            <p:ph type="sldNum" sz="quarter" idx="12"/>
          </p:nvPr>
        </p:nvSpPr>
        <p:spPr/>
        <p:txBody>
          <a:bodyPr/>
          <a:lstStyle/>
          <a:p>
            <a:fld id="{495A5340-6EF3-4418-AE88-BAD1197CC803}" type="slidenum">
              <a:rPr lang="en-GB" smtClean="0"/>
              <a:t>6</a:t>
            </a:fld>
            <a:endParaRPr lang="en-GB" dirty="0"/>
          </a:p>
        </p:txBody>
      </p:sp>
    </p:spTree>
    <p:extLst>
      <p:ext uri="{BB962C8B-B14F-4D97-AF65-F5344CB8AC3E}">
        <p14:creationId xmlns:p14="http://schemas.microsoft.com/office/powerpoint/2010/main" val="34735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0" y="345853"/>
            <a:ext cx="11498901" cy="1093987"/>
          </a:xfrm>
        </p:spPr>
        <p:txBody>
          <a:bodyPr>
            <a:normAutofit/>
          </a:bodyPr>
          <a:lstStyle/>
          <a:p>
            <a:br>
              <a:rPr lang="en-GB" sz="2800" b="1" dirty="0">
                <a:cs typeface="Arial" panose="020B0604020202020204" pitchFamily="34" charset="0"/>
              </a:rPr>
            </a:br>
            <a:r>
              <a:rPr lang="en-GB" sz="3100" b="1" dirty="0">
                <a:cs typeface="Arial" panose="020B0604020202020204" pitchFamily="34" charset="0"/>
              </a:rPr>
              <a:t>Why are social Care staff and residents getting vaccinated first?</a:t>
            </a:r>
          </a:p>
        </p:txBody>
      </p:sp>
      <p:sp>
        <p:nvSpPr>
          <p:cNvPr id="5" name="Content Placeholder 2"/>
          <p:cNvSpPr>
            <a:spLocks noGrp="1"/>
          </p:cNvSpPr>
          <p:nvPr>
            <p:ph idx="1"/>
          </p:nvPr>
        </p:nvSpPr>
        <p:spPr>
          <a:xfrm>
            <a:off x="138955" y="1493949"/>
            <a:ext cx="11796371" cy="5211651"/>
          </a:xfrm>
        </p:spPr>
        <p:txBody>
          <a:bodyPr>
            <a:normAutofit fontScale="92500" lnSpcReduction="20000"/>
          </a:bodyPr>
          <a:lstStyle/>
          <a:p>
            <a:pPr marL="0" indent="0">
              <a:buNone/>
            </a:pPr>
            <a:r>
              <a:rPr lang="en-GB" sz="3100" dirty="0">
                <a:cs typeface="Arial" panose="020B0604020202020204" pitchFamily="34" charset="0"/>
              </a:rPr>
              <a:t>The Joint Committee on Vaccination and Immunisation (JCVI), has recommended that the NHS offers these vaccines first to those at highest risk of catching the infection and of suffering serious complications if they catch the infection.</a:t>
            </a:r>
          </a:p>
          <a:p>
            <a:pPr marL="0" indent="0">
              <a:buNone/>
            </a:pPr>
            <a:endParaRPr lang="en-GB" dirty="0">
              <a:cs typeface="Arial" panose="020B0604020202020204" pitchFamily="34" charset="0"/>
            </a:endParaRPr>
          </a:p>
          <a:p>
            <a:pPr marL="0" indent="0">
              <a:buNone/>
            </a:pPr>
            <a:r>
              <a:rPr lang="en-GB" dirty="0">
                <a:cs typeface="Arial" panose="020B0604020202020204" pitchFamily="34" charset="0"/>
              </a:rPr>
              <a:t>The current priorities include</a:t>
            </a:r>
          </a:p>
          <a:p>
            <a:r>
              <a:rPr lang="en-GB" b="1" dirty="0">
                <a:cs typeface="Arial" panose="020B0604020202020204" pitchFamily="34" charset="0"/>
              </a:rPr>
              <a:t>All those aged 45 and over</a:t>
            </a:r>
          </a:p>
          <a:p>
            <a:r>
              <a:rPr lang="en-GB" b="1" dirty="0">
                <a:cs typeface="Arial" panose="020B0604020202020204" pitchFamily="34" charset="0"/>
              </a:rPr>
              <a:t>Care workers and NHS staff</a:t>
            </a:r>
          </a:p>
          <a:p>
            <a:r>
              <a:rPr lang="en-GB" b="1" dirty="0">
                <a:cs typeface="Arial" panose="020B0604020202020204" pitchFamily="34" charset="0"/>
              </a:rPr>
              <a:t>Clinically extremely vulnerable </a:t>
            </a:r>
            <a:r>
              <a:rPr lang="en-GB" b="1" dirty="0">
                <a:cs typeface="Arial" panose="020B0604020202020204" pitchFamily="34" charset="0"/>
                <a:hlinkClick r:id="rId2"/>
              </a:rPr>
              <a:t>More info</a:t>
            </a:r>
            <a:r>
              <a:rPr lang="en-GB" b="1" dirty="0">
                <a:cs typeface="Arial" panose="020B0604020202020204" pitchFamily="34" charset="0"/>
              </a:rPr>
              <a:t> </a:t>
            </a:r>
          </a:p>
          <a:p>
            <a:r>
              <a:rPr lang="en-GB" b="1" dirty="0">
                <a:cs typeface="Arial" panose="020B0604020202020204" pitchFamily="34" charset="0"/>
              </a:rPr>
              <a:t>People with underlying health conditions and unpaid carers</a:t>
            </a:r>
          </a:p>
          <a:p>
            <a:pPr marL="0" indent="0">
              <a:buNone/>
            </a:pPr>
            <a:endParaRPr lang="en-GB" b="1" dirty="0">
              <a:cs typeface="Arial" panose="020B0604020202020204" pitchFamily="34" charset="0"/>
            </a:endParaRPr>
          </a:p>
          <a:p>
            <a:pPr marL="0" indent="0">
              <a:buNone/>
            </a:pPr>
            <a:r>
              <a:rPr lang="en-GB" dirty="0">
                <a:cs typeface="Arial" panose="020B0604020202020204" pitchFamily="34" charset="0"/>
              </a:rPr>
              <a:t> More info here: </a:t>
            </a:r>
            <a:r>
              <a:rPr lang="en-GB" dirty="0">
                <a:cs typeface="Arial" panose="020B0604020202020204" pitchFamily="34" charset="0"/>
                <a:hlinkClick r:id="rId3"/>
              </a:rPr>
              <a:t>https://www.gov.uk/government/publications/priority-groups-for-coronavirus-covid-19-vaccination-advice-from-the-jcvi-30-december-2020</a:t>
            </a:r>
            <a:r>
              <a:rPr lang="en-GB" dirty="0">
                <a:cs typeface="Arial" panose="020B0604020202020204" pitchFamily="34" charset="0"/>
              </a:rPr>
              <a:t> </a:t>
            </a:r>
          </a:p>
          <a:p>
            <a:pPr marL="0" indent="0">
              <a:buNone/>
            </a:pPr>
            <a:endParaRPr lang="en-GB" b="1" dirty="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a:p>
            <a:endParaRPr lang="en-GB"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4972" y="2448656"/>
            <a:ext cx="3670354" cy="2508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5"/>
          <a:stretch>
            <a:fillRect/>
          </a:stretch>
        </p:blipFill>
        <p:spPr>
          <a:xfrm>
            <a:off x="138955" y="144463"/>
            <a:ext cx="11552921" cy="613386"/>
          </a:xfrm>
          <a:prstGeom prst="rect">
            <a:avLst/>
          </a:prstGeom>
        </p:spPr>
      </p:pic>
      <p:sp>
        <p:nvSpPr>
          <p:cNvPr id="2" name="Slide Number Placeholder 1"/>
          <p:cNvSpPr>
            <a:spLocks noGrp="1"/>
          </p:cNvSpPr>
          <p:nvPr>
            <p:ph type="sldNum" sz="quarter" idx="12"/>
          </p:nvPr>
        </p:nvSpPr>
        <p:spPr/>
        <p:txBody>
          <a:bodyPr/>
          <a:lstStyle/>
          <a:p>
            <a:fld id="{495A5340-6EF3-4418-AE88-BAD1197CC803}" type="slidenum">
              <a:rPr lang="en-GB" smtClean="0"/>
              <a:t>7</a:t>
            </a:fld>
            <a:endParaRPr lang="en-GB" dirty="0"/>
          </a:p>
        </p:txBody>
      </p:sp>
    </p:spTree>
    <p:extLst>
      <p:ext uri="{BB962C8B-B14F-4D97-AF65-F5344CB8AC3E}">
        <p14:creationId xmlns:p14="http://schemas.microsoft.com/office/powerpoint/2010/main" val="1543794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38955" y="2151529"/>
            <a:ext cx="11160161" cy="4281544"/>
          </a:xfrm>
        </p:spPr>
        <p:txBody>
          <a:bodyPr>
            <a:normAutofit/>
          </a:bodyPr>
          <a:lstStyle/>
          <a:p>
            <a:endParaRPr lang="en-GB" dirty="0"/>
          </a:p>
          <a:p>
            <a:endParaRPr lang="en-GB" dirty="0"/>
          </a:p>
        </p:txBody>
      </p:sp>
      <p:sp>
        <p:nvSpPr>
          <p:cNvPr id="5" name="TextBox 4"/>
          <p:cNvSpPr txBox="1"/>
          <p:nvPr/>
        </p:nvSpPr>
        <p:spPr>
          <a:xfrm>
            <a:off x="90040" y="1290319"/>
            <a:ext cx="12011918" cy="5262979"/>
          </a:xfrm>
          <a:prstGeom prst="rect">
            <a:avLst/>
          </a:prstGeom>
          <a:noFill/>
        </p:spPr>
        <p:txBody>
          <a:bodyPr wrap="square" rtlCol="0">
            <a:spAutoFit/>
          </a:bodyPr>
          <a:lstStyle/>
          <a:p>
            <a:r>
              <a:rPr lang="en-GB" sz="2400" dirty="0">
                <a:cs typeface="Arial" panose="020B0604020202020204" pitchFamily="34" charset="0"/>
              </a:rPr>
              <a:t>Having the vaccine offers immunity, to protect you from COVID-19. The more people that have the vaccine, the more it will help to protect those most vulnerable in our communities such as care home residents and family members.</a:t>
            </a:r>
          </a:p>
          <a:p>
            <a:endParaRPr lang="en-GB" sz="2400" dirty="0">
              <a:cs typeface="Arial" panose="020B0604020202020204" pitchFamily="34" charset="0"/>
            </a:endParaRPr>
          </a:p>
          <a:p>
            <a:r>
              <a:rPr lang="en-GB" sz="2400" b="1" dirty="0">
                <a:cs typeface="Arial" panose="020B0604020202020204" pitchFamily="34" charset="0"/>
              </a:rPr>
              <a:t>Care Staff</a:t>
            </a:r>
            <a:r>
              <a:rPr lang="en-GB" sz="2400" dirty="0">
                <a:cs typeface="Arial" panose="020B0604020202020204" pitchFamily="34" charset="0"/>
              </a:rPr>
              <a:t> are at increased personal risk of getting COVID-19 due to their work. </a:t>
            </a:r>
          </a:p>
          <a:p>
            <a:endParaRPr lang="en-GB" sz="2400" dirty="0">
              <a:cs typeface="Arial" panose="020B0604020202020204" pitchFamily="34" charset="0"/>
            </a:endParaRPr>
          </a:p>
          <a:p>
            <a:r>
              <a:rPr lang="en-GB" sz="2400" dirty="0">
                <a:cs typeface="Arial" panose="020B0604020202020204" pitchFamily="34" charset="0"/>
              </a:rPr>
              <a:t>There is increasing evidence that having the vaccine reduces the likelihood of</a:t>
            </a:r>
          </a:p>
          <a:p>
            <a:r>
              <a:rPr lang="en-GB" sz="2400" dirty="0">
                <a:cs typeface="Arial" panose="020B0604020202020204" pitchFamily="34" charset="0"/>
              </a:rPr>
              <a:t>you passing the virus to others. We have started to see service users and </a:t>
            </a:r>
          </a:p>
          <a:p>
            <a:r>
              <a:rPr lang="en-GB" sz="2400" dirty="0">
                <a:cs typeface="Arial" panose="020B0604020202020204" pitchFamily="34" charset="0"/>
              </a:rPr>
              <a:t>family members asking whether their care workers have been vaccinated and </a:t>
            </a:r>
          </a:p>
          <a:p>
            <a:r>
              <a:rPr lang="en-GB" sz="2400" dirty="0">
                <a:cs typeface="Arial" panose="020B0604020202020204" pitchFamily="34" charset="0"/>
              </a:rPr>
              <a:t>we expect this number to grow.  </a:t>
            </a:r>
          </a:p>
          <a:p>
            <a:endParaRPr lang="en-GB" sz="2400" dirty="0">
              <a:cs typeface="Arial" panose="020B0604020202020204" pitchFamily="34" charset="0"/>
            </a:endParaRPr>
          </a:p>
          <a:p>
            <a:r>
              <a:rPr lang="en-GB" sz="2400" dirty="0">
                <a:cs typeface="Arial" panose="020B0604020202020204" pitchFamily="34" charset="0"/>
              </a:rPr>
              <a:t>By 8</a:t>
            </a:r>
            <a:r>
              <a:rPr lang="en-GB" sz="2400" baseline="30000" dirty="0">
                <a:cs typeface="Arial" panose="020B0604020202020204" pitchFamily="34" charset="0"/>
              </a:rPr>
              <a:t>th</a:t>
            </a:r>
            <a:r>
              <a:rPr lang="en-GB" sz="2400" dirty="0">
                <a:cs typeface="Arial" panose="020B0604020202020204" pitchFamily="34" charset="0"/>
              </a:rPr>
              <a:t> April over 750,000 North Central London residents have had the </a:t>
            </a:r>
          </a:p>
          <a:p>
            <a:r>
              <a:rPr lang="en-GB" sz="2400" dirty="0">
                <a:cs typeface="Arial" panose="020B0604020202020204" pitchFamily="34" charset="0"/>
              </a:rPr>
              <a:t>vaccine, many of which are frontline care staff. We are now well under way in second doses, including for frontline health and social care workers and care home residents. </a:t>
            </a:r>
            <a:endParaRPr lang="en-GB" sz="2400" b="1" dirty="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9969305" y="3111952"/>
            <a:ext cx="2041244" cy="1968007"/>
          </a:xfrm>
          <a:prstGeom prst="rect">
            <a:avLst/>
          </a:prstGeom>
        </p:spPr>
      </p:pic>
      <p:sp>
        <p:nvSpPr>
          <p:cNvPr id="7" name="TextBox 6"/>
          <p:cNvSpPr txBox="1"/>
          <p:nvPr/>
        </p:nvSpPr>
        <p:spPr>
          <a:xfrm>
            <a:off x="0" y="705544"/>
            <a:ext cx="10319369" cy="584775"/>
          </a:xfrm>
          <a:prstGeom prst="rect">
            <a:avLst/>
          </a:prstGeom>
          <a:noFill/>
        </p:spPr>
        <p:txBody>
          <a:bodyPr wrap="square" rtlCol="0">
            <a:spAutoFit/>
          </a:bodyPr>
          <a:lstStyle/>
          <a:p>
            <a:r>
              <a:rPr lang="en-GB" sz="3200" b="1" dirty="0">
                <a:latin typeface="+mj-lt"/>
                <a:cs typeface="Arial" panose="020B0604020202020204" pitchFamily="34" charset="0"/>
              </a:rPr>
              <a:t>Why should I have the vaccine?</a:t>
            </a:r>
            <a:endParaRPr lang="en-GB" sz="3200" dirty="0">
              <a:latin typeface="+mj-lt"/>
            </a:endParaRPr>
          </a:p>
        </p:txBody>
      </p:sp>
      <p:pic>
        <p:nvPicPr>
          <p:cNvPr id="8" name="Picture 7"/>
          <p:cNvPicPr>
            <a:picLocks noChangeAspect="1"/>
          </p:cNvPicPr>
          <p:nvPr/>
        </p:nvPicPr>
        <p:blipFill>
          <a:blip r:embed="rId3"/>
          <a:stretch>
            <a:fillRect/>
          </a:stretch>
        </p:blipFill>
        <p:spPr>
          <a:xfrm>
            <a:off x="319539" y="13506"/>
            <a:ext cx="11552921" cy="692038"/>
          </a:xfrm>
          <a:prstGeom prst="rect">
            <a:avLst/>
          </a:prstGeom>
        </p:spPr>
      </p:pic>
      <p:sp>
        <p:nvSpPr>
          <p:cNvPr id="2" name="Slide Number Placeholder 1"/>
          <p:cNvSpPr>
            <a:spLocks noGrp="1"/>
          </p:cNvSpPr>
          <p:nvPr>
            <p:ph type="sldNum" sz="quarter" idx="12"/>
          </p:nvPr>
        </p:nvSpPr>
        <p:spPr/>
        <p:txBody>
          <a:bodyPr/>
          <a:lstStyle/>
          <a:p>
            <a:fld id="{495A5340-6EF3-4418-AE88-BAD1197CC803}" type="slidenum">
              <a:rPr lang="en-GB" smtClean="0"/>
              <a:t>8</a:t>
            </a:fld>
            <a:endParaRPr lang="en-GB" dirty="0"/>
          </a:p>
        </p:txBody>
      </p:sp>
    </p:spTree>
    <p:extLst>
      <p:ext uri="{BB962C8B-B14F-4D97-AF65-F5344CB8AC3E}">
        <p14:creationId xmlns:p14="http://schemas.microsoft.com/office/powerpoint/2010/main" val="2245571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6411" y="589457"/>
            <a:ext cx="10465340" cy="471454"/>
          </a:xfrm>
        </p:spPr>
        <p:txBody>
          <a:bodyPr>
            <a:normAutofit fontScale="90000"/>
          </a:bodyPr>
          <a:lstStyle/>
          <a:p>
            <a:br>
              <a:rPr lang="en-GB" b="1" dirty="0">
                <a:latin typeface="Arial" panose="020B0604020202020204" pitchFamily="34" charset="0"/>
                <a:cs typeface="Arial" panose="020B0604020202020204" pitchFamily="34" charset="0"/>
              </a:rPr>
            </a:br>
            <a:r>
              <a:rPr lang="en-GB" b="1" dirty="0">
                <a:cs typeface="Arial" panose="020B0604020202020204" pitchFamily="34" charset="0"/>
              </a:rPr>
              <a:t>How are the vaccines made?</a:t>
            </a:r>
          </a:p>
        </p:txBody>
      </p:sp>
      <p:sp>
        <p:nvSpPr>
          <p:cNvPr id="3" name="Content Placeholder 2"/>
          <p:cNvSpPr>
            <a:spLocks noGrp="1"/>
          </p:cNvSpPr>
          <p:nvPr>
            <p:ph idx="1"/>
          </p:nvPr>
        </p:nvSpPr>
        <p:spPr>
          <a:xfrm>
            <a:off x="198518" y="1561704"/>
            <a:ext cx="12042843" cy="5296296"/>
          </a:xfrm>
        </p:spPr>
        <p:txBody>
          <a:bodyPr/>
          <a:lstStyle/>
          <a:p>
            <a:pPr marL="0" indent="0">
              <a:buNone/>
            </a:pPr>
            <a:r>
              <a:rPr lang="en-GB" b="1" u="sng" dirty="0">
                <a:latin typeface="Arial" panose="020B0604020202020204" pitchFamily="34" charset="0"/>
                <a:cs typeface="Arial" panose="020B0604020202020204" pitchFamily="34" charset="0"/>
              </a:rPr>
              <a:t>Oxford/AstraZeneca </a:t>
            </a:r>
          </a:p>
          <a:p>
            <a:pPr marL="0" indent="0">
              <a:buNone/>
            </a:pPr>
            <a:endParaRPr lang="en-GB" b="1" u="sng"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97" y="2271377"/>
            <a:ext cx="1584325" cy="1053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385" y="2166146"/>
            <a:ext cx="2557853" cy="136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3676" y="3366045"/>
            <a:ext cx="324934" cy="32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19" y="3613588"/>
            <a:ext cx="1089966" cy="1084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3433" y="3587929"/>
            <a:ext cx="2317323" cy="111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68851" y="2463177"/>
            <a:ext cx="1545630" cy="86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rrow: Right 12">
            <a:extLst>
              <a:ext uri="{FF2B5EF4-FFF2-40B4-BE49-F238E27FC236}">
                <a16:creationId xmlns:a16="http://schemas.microsoft.com/office/drawing/2014/main" id="{602C0013-7A87-4544-8ADF-C40AE6D48511}"/>
              </a:ext>
            </a:extLst>
          </p:cNvPr>
          <p:cNvSpPr/>
          <p:nvPr/>
        </p:nvSpPr>
        <p:spPr>
          <a:xfrm>
            <a:off x="10808261" y="2715243"/>
            <a:ext cx="652030" cy="38122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4" descr="DNA vs. RNA — Differences &amp; Similarities - Expii">
            <a:extLst>
              <a:ext uri="{FF2B5EF4-FFF2-40B4-BE49-F238E27FC236}">
                <a16:creationId xmlns:a16="http://schemas.microsoft.com/office/drawing/2014/main" id="{B7EA6FB1-1B19-4852-A9D8-2F2B6533FB1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182" r="56775"/>
          <a:stretch/>
        </p:blipFill>
        <p:spPr bwMode="auto">
          <a:xfrm>
            <a:off x="11485172" y="1997889"/>
            <a:ext cx="475498" cy="1600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223333" y="1581599"/>
            <a:ext cx="4066162" cy="523220"/>
          </a:xfrm>
          <a:prstGeom prst="rect">
            <a:avLst/>
          </a:prstGeom>
          <a:noFill/>
        </p:spPr>
        <p:txBody>
          <a:bodyPr wrap="square" rtlCol="0">
            <a:spAutoFit/>
          </a:bodyPr>
          <a:lstStyle/>
          <a:p>
            <a:r>
              <a:rPr lang="en-GB" sz="2800" b="1" u="sng" dirty="0">
                <a:latin typeface="Arial" panose="020B0604020202020204" pitchFamily="34" charset="0"/>
                <a:cs typeface="Arial" panose="020B0604020202020204" pitchFamily="34" charset="0"/>
              </a:rPr>
              <a:t>Pfizer/BioNTech</a:t>
            </a:r>
            <a:r>
              <a:rPr lang="en-GB" sz="2800" dirty="0">
                <a:latin typeface="Arial" panose="020B0604020202020204" pitchFamily="34" charset="0"/>
                <a:cs typeface="Arial" panose="020B0604020202020204" pitchFamily="34" charset="0"/>
              </a:rPr>
              <a:t> </a:t>
            </a:r>
          </a:p>
        </p:txBody>
      </p:sp>
      <p:pic>
        <p:nvPicPr>
          <p:cNvPr id="1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837" y="5207931"/>
            <a:ext cx="15843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3851" y="5491231"/>
            <a:ext cx="901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408" y="5405754"/>
            <a:ext cx="1812786" cy="101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7953" y="5312558"/>
            <a:ext cx="2924701" cy="120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20763" y="5558526"/>
            <a:ext cx="1466007" cy="129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18787" y="4767252"/>
            <a:ext cx="1573213"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a:extLst>
              <a:ext uri="{FF2B5EF4-FFF2-40B4-BE49-F238E27FC236}">
                <a16:creationId xmlns:a16="http://schemas.microsoft.com/office/drawing/2014/main" id="{0675D1B6-40F7-446E-B04A-330D7855B9E9}"/>
              </a:ext>
            </a:extLst>
          </p:cNvPr>
          <p:cNvSpPr txBox="1"/>
          <p:nvPr/>
        </p:nvSpPr>
        <p:spPr>
          <a:xfrm>
            <a:off x="7311058" y="2400288"/>
            <a:ext cx="255785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scientist takes part of the virus to make the vaccine. This part of the virus </a:t>
            </a:r>
            <a:r>
              <a:rPr kumimoji="0" lang="en-GB"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cannot</a:t>
            </a:r>
            <a:r>
              <a:rPr kumimoji="0" lang="en-GB"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give you COVID-19</a:t>
            </a:r>
          </a:p>
        </p:txBody>
      </p:sp>
      <p:sp>
        <p:nvSpPr>
          <p:cNvPr id="22" name="Arrow: Right 12">
            <a:extLst>
              <a:ext uri="{FF2B5EF4-FFF2-40B4-BE49-F238E27FC236}">
                <a16:creationId xmlns:a16="http://schemas.microsoft.com/office/drawing/2014/main" id="{602C0013-7A87-4544-8ADF-C40AE6D48511}"/>
              </a:ext>
            </a:extLst>
          </p:cNvPr>
          <p:cNvSpPr/>
          <p:nvPr/>
        </p:nvSpPr>
        <p:spPr>
          <a:xfrm>
            <a:off x="4675810" y="5751470"/>
            <a:ext cx="810590" cy="64146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31" name="Elbow Connector 30"/>
          <p:cNvCxnSpPr>
            <a:cxnSpLocks/>
            <a:stCxn id="8" idx="2"/>
            <a:endCxn id="22" idx="0"/>
          </p:cNvCxnSpPr>
          <p:nvPr/>
        </p:nvCxnSpPr>
        <p:spPr>
          <a:xfrm rot="16200000" flipH="1">
            <a:off x="3397357" y="3983156"/>
            <a:ext cx="1053051" cy="2483575"/>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21" idx="2"/>
            <a:endCxn id="22" idx="0"/>
          </p:cNvCxnSpPr>
          <p:nvPr/>
        </p:nvCxnSpPr>
        <p:spPr>
          <a:xfrm rot="5400000">
            <a:off x="5940901" y="3102386"/>
            <a:ext cx="1873854" cy="3424315"/>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14"/>
          <a:stretch>
            <a:fillRect/>
          </a:stretch>
        </p:blipFill>
        <p:spPr>
          <a:xfrm>
            <a:off x="294771" y="46787"/>
            <a:ext cx="11552921" cy="682713"/>
          </a:xfrm>
          <a:prstGeom prst="rect">
            <a:avLst/>
          </a:prstGeom>
        </p:spPr>
      </p:pic>
      <p:sp>
        <p:nvSpPr>
          <p:cNvPr id="13" name="TextBox 12"/>
          <p:cNvSpPr txBox="1"/>
          <p:nvPr/>
        </p:nvSpPr>
        <p:spPr>
          <a:xfrm>
            <a:off x="1825551" y="5312558"/>
            <a:ext cx="2619700" cy="1479698"/>
          </a:xfrm>
          <a:prstGeom prst="rect">
            <a:avLst/>
          </a:prstGeom>
          <a:noFill/>
        </p:spPr>
        <p:txBody>
          <a:bodyPr wrap="square" rtlCol="0">
            <a:spAutoFit/>
          </a:bodyPr>
          <a:lstStyle/>
          <a:p>
            <a:r>
              <a:rPr lang="en-GB" dirty="0"/>
              <a:t>Once injected the vaccine stimulates your immune system to produce </a:t>
            </a:r>
            <a:r>
              <a:rPr lang="en-GB" b="1" dirty="0"/>
              <a:t>virus</a:t>
            </a:r>
            <a:r>
              <a:rPr lang="en-GB" dirty="0"/>
              <a:t> </a:t>
            </a:r>
            <a:r>
              <a:rPr lang="en-GB" b="1" dirty="0"/>
              <a:t>fighters</a:t>
            </a:r>
            <a:r>
              <a:rPr lang="en-GB" dirty="0"/>
              <a:t> called anti-bodies and T-Cells</a:t>
            </a:r>
          </a:p>
        </p:txBody>
      </p:sp>
      <p:sp>
        <p:nvSpPr>
          <p:cNvPr id="16" name="Slide Number Placeholder 15"/>
          <p:cNvSpPr>
            <a:spLocks noGrp="1"/>
          </p:cNvSpPr>
          <p:nvPr>
            <p:ph type="sldNum" sz="quarter" idx="12"/>
          </p:nvPr>
        </p:nvSpPr>
        <p:spPr/>
        <p:txBody>
          <a:bodyPr/>
          <a:lstStyle/>
          <a:p>
            <a:fld id="{495A5340-6EF3-4418-AE88-BAD1197CC803}" type="slidenum">
              <a:rPr lang="en-GB" smtClean="0"/>
              <a:t>9</a:t>
            </a:fld>
            <a:endParaRPr lang="en-GB" dirty="0"/>
          </a:p>
        </p:txBody>
      </p:sp>
    </p:spTree>
    <p:extLst>
      <p:ext uri="{BB962C8B-B14F-4D97-AF65-F5344CB8AC3E}">
        <p14:creationId xmlns:p14="http://schemas.microsoft.com/office/powerpoint/2010/main" val="967977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D6DC44B4FA6E488868BBDAB0E842B2" ma:contentTypeVersion="14" ma:contentTypeDescription="Create a new document." ma:contentTypeScope="" ma:versionID="99d3061f0548c3cd1fb0d06686777b3a">
  <xsd:schema xmlns:xsd="http://www.w3.org/2001/XMLSchema" xmlns:xs="http://www.w3.org/2001/XMLSchema" xmlns:p="http://schemas.microsoft.com/office/2006/metadata/properties" xmlns:ns1="http://schemas.microsoft.com/sharepoint/v3" xmlns:ns3="360c65b0-1cc5-427a-8427-4bd291ec2a6a" xmlns:ns4="1848a915-f24d-4e68-9840-56e7bc0b9b3f" targetNamespace="http://schemas.microsoft.com/office/2006/metadata/properties" ma:root="true" ma:fieldsID="9241e2814355708f1ff26f8702b0ccb4" ns1:_="" ns3:_="" ns4:_="">
    <xsd:import namespace="http://schemas.microsoft.com/sharepoint/v3"/>
    <xsd:import namespace="360c65b0-1cc5-427a-8427-4bd291ec2a6a"/>
    <xsd:import namespace="1848a915-f24d-4e68-9840-56e7bc0b9b3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0c65b0-1cc5-427a-8427-4bd291ec2a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48a915-f24d-4e68-9840-56e7bc0b9b3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A5022EC-24A3-4F5B-85B1-CD556B0DDDDB}">
  <ds:schemaRefs>
    <ds:schemaRef ds:uri="http://schemas.microsoft.com/sharepoint/v3/contenttype/forms"/>
  </ds:schemaRefs>
</ds:datastoreItem>
</file>

<file path=customXml/itemProps2.xml><?xml version="1.0" encoding="utf-8"?>
<ds:datastoreItem xmlns:ds="http://schemas.openxmlformats.org/officeDocument/2006/customXml" ds:itemID="{0C5B9D4D-AAEC-4422-A49E-9CE2D4B29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60c65b0-1cc5-427a-8427-4bd291ec2a6a"/>
    <ds:schemaRef ds:uri="1848a915-f24d-4e68-9840-56e7bc0b9b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1DA09D-466F-40ED-8E6E-64D4C3C75F69}">
  <ds:schemaRefs>
    <ds:schemaRef ds:uri="http://www.w3.org/XML/1998/namespace"/>
    <ds:schemaRef ds:uri="http://purl.org/dc/dcmitype/"/>
    <ds:schemaRef ds:uri="http://schemas.microsoft.com/office/2006/documentManagement/types"/>
    <ds:schemaRef ds:uri="http://schemas.microsoft.com/office/2006/metadata/properties"/>
    <ds:schemaRef ds:uri="http://purl.org/dc/elements/1.1/"/>
    <ds:schemaRef ds:uri="http://schemas.microsoft.com/sharepoint/v3"/>
    <ds:schemaRef ds:uri="http://schemas.microsoft.com/office/infopath/2007/PartnerControls"/>
    <ds:schemaRef ds:uri="http://purl.org/dc/terms/"/>
    <ds:schemaRef ds:uri="http://schemas.openxmlformats.org/package/2006/metadata/core-properties"/>
    <ds:schemaRef ds:uri="1848a915-f24d-4e68-9840-56e7bc0b9b3f"/>
    <ds:schemaRef ds:uri="360c65b0-1cc5-427a-8427-4bd291ec2a6a"/>
  </ds:schemaRefs>
</ds:datastoreItem>
</file>

<file path=docProps/app.xml><?xml version="1.0" encoding="utf-8"?>
<Properties xmlns="http://schemas.openxmlformats.org/officeDocument/2006/extended-properties" xmlns:vt="http://schemas.openxmlformats.org/officeDocument/2006/docPropsVTypes">
  <TotalTime>16430</TotalTime>
  <Words>4003</Words>
  <Application>Microsoft Office PowerPoint</Application>
  <PresentationFormat>Widescreen</PresentationFormat>
  <Paragraphs>331</Paragraphs>
  <Slides>35</Slides>
  <Notes>11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2" baseType="lpstr">
      <vt:lpstr>Arial</vt:lpstr>
      <vt:lpstr>Calibri</vt:lpstr>
      <vt:lpstr>Calibri Light</vt:lpstr>
      <vt:lpstr>Wingdings</vt:lpstr>
      <vt:lpstr>Office Theme</vt:lpstr>
      <vt:lpstr>1_Office Theme</vt:lpstr>
      <vt:lpstr>Bitmap Image</vt:lpstr>
      <vt:lpstr>PowerPoint Presentation</vt:lpstr>
      <vt:lpstr>PowerPoint Presentation</vt:lpstr>
      <vt:lpstr>PowerPoint Presentation</vt:lpstr>
      <vt:lpstr>PowerPoint Presentation</vt:lpstr>
      <vt:lpstr>PowerPoint Presentation</vt:lpstr>
      <vt:lpstr>How have the vaccines been produced so quickly?</vt:lpstr>
      <vt:lpstr> Why are social Care staff and residents getting vaccinated first?</vt:lpstr>
      <vt:lpstr>PowerPoint Presentation</vt:lpstr>
      <vt:lpstr> How are the vaccines made?</vt:lpstr>
      <vt:lpstr>Do I have to have the Vaccine? </vt:lpstr>
      <vt:lpstr>PowerPoint Presentation</vt:lpstr>
      <vt:lpstr>PowerPoint Presentation</vt:lpstr>
      <vt:lpstr>PowerPoint Presentation</vt:lpstr>
      <vt:lpstr> If you pregnant or planning for a baby should I have the vaccine? </vt:lpstr>
      <vt:lpstr>Who cannot have the vaccine?</vt:lpstr>
      <vt:lpstr>COVID-19 vaccines and clotting abnormalities </vt:lpstr>
      <vt:lpstr>COVID-19 vaccines and clotting abnormalities </vt:lpstr>
      <vt:lpstr>MHRA Announcement: 8th April 2021 </vt:lpstr>
      <vt:lpstr>What are the risks?</vt:lpstr>
      <vt:lpstr>The new advice from JCVI</vt:lpstr>
      <vt:lpstr>Clotting and other COVID-19 vaccines</vt:lpstr>
      <vt:lpstr>Covid-19 vaccine and people prescribed Blood thinners</vt:lpstr>
      <vt:lpstr>PowerPoint Presentation</vt:lpstr>
      <vt:lpstr>PowerPoint Presentation</vt:lpstr>
      <vt:lpstr>PowerPoint Presentation</vt:lpstr>
      <vt:lpstr>You will receive a covid-19 vaccination card after your first dose which is important for you to keep in a safe place as its helpful to take to your next appointment.   You can use this for personal use to tell others you have had the vaccine. However these details are recorded in your NHS records. This is not a “Covid passport”.</vt:lpstr>
      <vt:lpstr>PowerPoint Presentation</vt:lpstr>
      <vt:lpstr>PowerPoint Presentation</vt:lpstr>
      <vt:lpstr>Who is a social care worker?</vt:lpstr>
      <vt:lpstr>Roll out of the vaccine in North London</vt:lpstr>
      <vt:lpstr>Process to register</vt:lpstr>
      <vt:lpstr>What we ask of registered managers:</vt:lpstr>
      <vt:lpstr>Managers Toolkit</vt:lpstr>
      <vt:lpstr>PowerPoint Presentation</vt:lpstr>
      <vt:lpstr>Images of our NCL colleagues within adult social care having the vaccine </vt:lpstr>
    </vt:vector>
  </TitlesOfParts>
  <Company>NEL 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PRN Medication</dc:title>
  <dc:creator>Webb, Joanna</dc:creator>
  <cp:lastModifiedBy>Townsend, Charlene</cp:lastModifiedBy>
  <cp:revision>358</cp:revision>
  <dcterms:created xsi:type="dcterms:W3CDTF">2020-09-04T13:39:33Z</dcterms:created>
  <dcterms:modified xsi:type="dcterms:W3CDTF">2021-04-16T12:32:53Z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0x0101000BD6DC44B4FA6E488868BBDAB0E842B2</vt:lpwstr>
  </property>
</Properties>
</file>