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1" r:id="rId4"/>
  </p:sldMasterIdLst>
  <p:notesMasterIdLst>
    <p:notesMasterId r:id="rId31"/>
  </p:notesMasterIdLst>
  <p:sldIdLst>
    <p:sldId id="256" r:id="rId5"/>
    <p:sldId id="260" r:id="rId6"/>
    <p:sldId id="261" r:id="rId7"/>
    <p:sldId id="259" r:id="rId8"/>
    <p:sldId id="265" r:id="rId9"/>
    <p:sldId id="266" r:id="rId10"/>
    <p:sldId id="282" r:id="rId11"/>
    <p:sldId id="262" r:id="rId12"/>
    <p:sldId id="263" r:id="rId13"/>
    <p:sldId id="264" r:id="rId14"/>
    <p:sldId id="267" r:id="rId15"/>
    <p:sldId id="268" r:id="rId16"/>
    <p:sldId id="269" r:id="rId17"/>
    <p:sldId id="270" r:id="rId18"/>
    <p:sldId id="273" r:id="rId19"/>
    <p:sldId id="272" r:id="rId20"/>
    <p:sldId id="271" r:id="rId21"/>
    <p:sldId id="274" r:id="rId22"/>
    <p:sldId id="280" r:id="rId23"/>
    <p:sldId id="275" r:id="rId24"/>
    <p:sldId id="276" r:id="rId25"/>
    <p:sldId id="281" r:id="rId26"/>
    <p:sldId id="277" r:id="rId27"/>
    <p:sldId id="283" r:id="rId28"/>
    <p:sldId id="278" r:id="rId29"/>
    <p:sldId id="279" r:id="rId30"/>
  </p:sldIdLst>
  <p:sldSz cx="102235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dgson, Anne" initials="HA" lastIdx="1" clrIdx="0"/>
  <p:cmAuthor id="1" name="Leonie Holt" initials="LH" lastIdx="1" clrIdx="1">
    <p:extLst>
      <p:ext uri="{19B8F6BF-5375-455C-9EA6-DF929625EA0E}">
        <p15:presenceInfo xmlns:p15="http://schemas.microsoft.com/office/powerpoint/2012/main" userId="S::Leonie.Holt@camden.gov.uk::fe3c4f9f-5cd6-4c3b-8508-963762e80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83144A-EE1F-4BD1-B8E4-04124ED0DA0C}" v="2" dt="2022-01-17T12:50:45.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353" autoAdjust="0"/>
  </p:normalViewPr>
  <p:slideViewPr>
    <p:cSldViewPr snapToGrid="0" snapToObjects="1">
      <p:cViewPr varScale="1">
        <p:scale>
          <a:sx n="55" d="100"/>
          <a:sy n="55" d="100"/>
        </p:scale>
        <p:origin x="1400" y="36"/>
      </p:cViewPr>
      <p:guideLst>
        <p:guide orient="horz" pos="2160"/>
        <p:guide pos="3220"/>
      </p:guideLst>
    </p:cSldViewPr>
  </p:slideViewPr>
  <p:notesTextViewPr>
    <p:cViewPr>
      <p:scale>
        <a:sx n="100" d="100"/>
        <a:sy n="100" d="100"/>
      </p:scale>
      <p:origin x="0" y="0"/>
    </p:cViewPr>
  </p:notesTextViewPr>
  <p:sorterViewPr>
    <p:cViewPr>
      <p:scale>
        <a:sx n="167" d="100"/>
        <a:sy n="16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8-08T13:06:50.510" idx="1">
    <p:pos x="10" y="10"/>
    <p:text>Only thing I would say is that on the cover page the guide text doesn’t disappear when you click on it, which it does on the other pages</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2-01-21T12:08:42.039" idx="1">
    <p:pos x="6420" y="982"/>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19D563-E8B0-4070-85BA-15AA9B37B97C}" type="datetimeFigureOut">
              <a:rPr lang="en-GB" smtClean="0"/>
              <a:t>31/01/2022</a:t>
            </a:fld>
            <a:endParaRPr lang="en-GB"/>
          </a:p>
        </p:txBody>
      </p:sp>
      <p:sp>
        <p:nvSpPr>
          <p:cNvPr id="4" name="Slide Image Placeholder 3"/>
          <p:cNvSpPr>
            <a:spLocks noGrp="1" noRot="1" noChangeAspect="1"/>
          </p:cNvSpPr>
          <p:nvPr>
            <p:ph type="sldImg" idx="2"/>
          </p:nvPr>
        </p:nvSpPr>
        <p:spPr>
          <a:xfrm>
            <a:off x="1128713" y="1143000"/>
            <a:ext cx="4600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6B126-FFD6-425C-A3B3-9809A5D202F1}" type="slidenum">
              <a:rPr lang="en-GB" smtClean="0"/>
              <a:t>‹#›</a:t>
            </a:fld>
            <a:endParaRPr lang="en-GB"/>
          </a:p>
        </p:txBody>
      </p:sp>
    </p:spTree>
    <p:extLst>
      <p:ext uri="{BB962C8B-B14F-4D97-AF65-F5344CB8AC3E}">
        <p14:creationId xmlns:p14="http://schemas.microsoft.com/office/powerpoint/2010/main" val="210476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LEONIE:</a:t>
            </a:r>
          </a:p>
          <a:p>
            <a:r>
              <a:rPr lang="en-GB" dirty="0"/>
              <a:t>Introduce other consultants</a:t>
            </a:r>
          </a:p>
        </p:txBody>
      </p:sp>
      <p:sp>
        <p:nvSpPr>
          <p:cNvPr id="4" name="Slide Number Placeholder 3"/>
          <p:cNvSpPr>
            <a:spLocks noGrp="1"/>
          </p:cNvSpPr>
          <p:nvPr>
            <p:ph type="sldNum" sz="quarter" idx="5"/>
          </p:nvPr>
        </p:nvSpPr>
        <p:spPr/>
        <p:txBody>
          <a:bodyPr/>
          <a:lstStyle/>
          <a:p>
            <a:fld id="{4996B126-FFD6-425C-A3B3-9809A5D202F1}" type="slidenum">
              <a:rPr lang="en-GB" smtClean="0"/>
              <a:t>1</a:t>
            </a:fld>
            <a:endParaRPr lang="en-GB"/>
          </a:p>
        </p:txBody>
      </p:sp>
    </p:spTree>
    <p:extLst>
      <p:ext uri="{BB962C8B-B14F-4D97-AF65-F5344CB8AC3E}">
        <p14:creationId xmlns:p14="http://schemas.microsoft.com/office/powerpoint/2010/main" val="734672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Lynn</a:t>
            </a:r>
            <a:r>
              <a:rPr lang="en-GB" dirty="0"/>
              <a:t>-</a:t>
            </a:r>
          </a:p>
        </p:txBody>
      </p:sp>
      <p:sp>
        <p:nvSpPr>
          <p:cNvPr id="4" name="Slide Number Placeholder 3"/>
          <p:cNvSpPr>
            <a:spLocks noGrp="1"/>
          </p:cNvSpPr>
          <p:nvPr>
            <p:ph type="sldNum" sz="quarter" idx="5"/>
          </p:nvPr>
        </p:nvSpPr>
        <p:spPr/>
        <p:txBody>
          <a:bodyPr/>
          <a:lstStyle/>
          <a:p>
            <a:fld id="{4996B126-FFD6-425C-A3B3-9809A5D202F1}" type="slidenum">
              <a:rPr lang="en-GB" smtClean="0"/>
              <a:t>10</a:t>
            </a:fld>
            <a:endParaRPr lang="en-GB"/>
          </a:p>
        </p:txBody>
      </p:sp>
    </p:spTree>
    <p:extLst>
      <p:ext uri="{BB962C8B-B14F-4D97-AF65-F5344CB8AC3E}">
        <p14:creationId xmlns:p14="http://schemas.microsoft.com/office/powerpoint/2010/main" val="565789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dirty="0"/>
              <a:t>LYNN-</a:t>
            </a:r>
            <a:r>
              <a:rPr lang="en-GB" sz="1800" b="1" i="0" u="none" strike="noStrike" baseline="0" dirty="0">
                <a:latin typeface="HelveticaNeue-Bold"/>
              </a:rPr>
              <a:t>Children in care are nine times more likely to be identified as having special educational needs than their peers.</a:t>
            </a:r>
          </a:p>
          <a:p>
            <a:pPr algn="l"/>
            <a:r>
              <a:rPr lang="en-GB" sz="1800" b="0" i="0" u="none" strike="noStrike" baseline="0" dirty="0">
                <a:latin typeface="HelveticaNeue"/>
              </a:rPr>
              <a:t>The Department for Education estimate that around 70% of looked after children have a special educational need compared with 20%</a:t>
            </a:r>
          </a:p>
          <a:p>
            <a:pPr algn="l"/>
            <a:r>
              <a:rPr lang="en-GB" sz="1800" b="0" i="0" u="none" strike="noStrike" baseline="0" dirty="0">
                <a:latin typeface="HelveticaNeue"/>
              </a:rPr>
              <a:t>of the general school population.</a:t>
            </a:r>
          </a:p>
          <a:p>
            <a:pPr algn="l"/>
            <a:r>
              <a:rPr lang="en-GB" sz="1800" b="0" i="0" u="none" strike="noStrike" baseline="0" dirty="0">
                <a:latin typeface="HelveticaNeue"/>
              </a:rPr>
              <a:t>Many looked after children and previously looked after children face additional barriers to learning because of their early childhood</a:t>
            </a:r>
          </a:p>
          <a:p>
            <a:pPr algn="l"/>
            <a:r>
              <a:rPr lang="en-GB" sz="1800" b="0" i="0" u="none" strike="noStrike" baseline="0" dirty="0">
                <a:latin typeface="HelveticaNeue"/>
              </a:rPr>
              <a:t>experiences. They may have complex social, emotional and psychological issues, including the impact of trauma and attachment</a:t>
            </a:r>
          </a:p>
          <a:p>
            <a:pPr algn="l"/>
            <a:r>
              <a:rPr lang="en-GB" sz="1800" b="0" i="0" u="none" strike="noStrike" baseline="0" dirty="0">
                <a:latin typeface="HelveticaNeue"/>
              </a:rPr>
              <a:t>difficulties. They may also have experienced periods of school absence or frequent changes</a:t>
            </a:r>
          </a:p>
          <a:p>
            <a:pPr algn="l"/>
            <a:r>
              <a:rPr lang="en-GB" sz="1800" b="0" i="0" u="none" strike="noStrike" baseline="0" dirty="0">
                <a:latin typeface="HelveticaNeue"/>
              </a:rPr>
              <a:t>of school.</a:t>
            </a:r>
            <a:endParaRPr lang="en-GB" b="1" dirty="0"/>
          </a:p>
          <a:p>
            <a:pPr algn="l"/>
            <a:r>
              <a:rPr lang="en-GB" sz="1800" b="1" i="0" u="none" strike="noStrike" baseline="0" dirty="0">
                <a:latin typeface="HelveticaNeue-Bold"/>
              </a:rPr>
              <a:t>SEN Support </a:t>
            </a:r>
            <a:r>
              <a:rPr lang="en-GB" sz="1800" b="0" i="0" u="none" strike="noStrike" baseline="0" dirty="0">
                <a:latin typeface="HelveticaNeue"/>
              </a:rPr>
              <a:t>is a category of support for pupils with SEN (outlined in the SEND Code of</a:t>
            </a:r>
          </a:p>
          <a:p>
            <a:pPr algn="l"/>
            <a:r>
              <a:rPr lang="en-GB" sz="1800" b="0" i="0" u="none" strike="noStrike" baseline="0" dirty="0">
                <a:latin typeface="HelveticaNeue"/>
              </a:rPr>
              <a:t>Practice) where the school puts in place SEN provision that is </a:t>
            </a:r>
            <a:r>
              <a:rPr lang="en-GB" sz="1800" b="0" i="1" u="none" strike="noStrike" baseline="0" dirty="0">
                <a:latin typeface="HelveticaNeue-Italic"/>
              </a:rPr>
              <a:t>‘additional to or different from’</a:t>
            </a:r>
          </a:p>
          <a:p>
            <a:pPr algn="l"/>
            <a:r>
              <a:rPr lang="en-GB" sz="1800" b="0" i="0" u="none" strike="noStrike" baseline="0" dirty="0">
                <a:latin typeface="HelveticaNeue"/>
              </a:rPr>
              <a:t>the provision made generally for pupils of the same age. Schools may refer to SEN Support</a:t>
            </a:r>
          </a:p>
          <a:p>
            <a:pPr algn="l"/>
            <a:r>
              <a:rPr lang="en-GB" sz="1800" b="0" i="0" u="none" strike="noStrike" baseline="0" dirty="0">
                <a:latin typeface="HelveticaNeue"/>
              </a:rPr>
              <a:t>as Code K.</a:t>
            </a:r>
            <a:endParaRPr lang="en-GB" b="1" dirty="0"/>
          </a:p>
          <a:p>
            <a:endParaRPr lang="en-GB" b="1" dirty="0"/>
          </a:p>
          <a:p>
            <a:r>
              <a:rPr lang="en-GB" b="1" dirty="0" err="1"/>
              <a:t>Dfe</a:t>
            </a:r>
            <a:r>
              <a:rPr lang="en-GB" b="1" dirty="0"/>
              <a:t> good practice guidance- For CYP with an EHC Plan should have a combined EHCP Review/PEP once a year-this avoids extra work and duplication as there is an overlap of key information</a:t>
            </a:r>
          </a:p>
          <a:p>
            <a:r>
              <a:rPr lang="en-GB" b="1" dirty="0"/>
              <a:t>Please upload the IEP/ISP and any reports made since the last PEP e.g. EP, S&amp;LT, to ePEP Documents</a:t>
            </a:r>
          </a:p>
        </p:txBody>
      </p:sp>
      <p:sp>
        <p:nvSpPr>
          <p:cNvPr id="4" name="Slide Number Placeholder 3"/>
          <p:cNvSpPr>
            <a:spLocks noGrp="1"/>
          </p:cNvSpPr>
          <p:nvPr>
            <p:ph type="sldNum" sz="quarter" idx="5"/>
          </p:nvPr>
        </p:nvSpPr>
        <p:spPr/>
        <p:txBody>
          <a:bodyPr/>
          <a:lstStyle/>
          <a:p>
            <a:fld id="{4996B126-FFD6-425C-A3B3-9809A5D202F1}" type="slidenum">
              <a:rPr lang="en-GB" smtClean="0"/>
              <a:t>11</a:t>
            </a:fld>
            <a:endParaRPr lang="en-GB"/>
          </a:p>
        </p:txBody>
      </p:sp>
    </p:spTree>
    <p:extLst>
      <p:ext uri="{BB962C8B-B14F-4D97-AF65-F5344CB8AC3E}">
        <p14:creationId xmlns:p14="http://schemas.microsoft.com/office/powerpoint/2010/main" val="2286357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1" dirty="0"/>
              <a:t>Lynn </a:t>
            </a:r>
          </a:p>
          <a:p>
            <a:r>
              <a:rPr lang="en-GB" b="1" dirty="0"/>
              <a:t>Leonie to briefly talk about primary targets as well as targets on the slide</a:t>
            </a:r>
          </a:p>
        </p:txBody>
      </p:sp>
      <p:sp>
        <p:nvSpPr>
          <p:cNvPr id="4" name="Slide Number Placeholder 3"/>
          <p:cNvSpPr>
            <a:spLocks noGrp="1"/>
          </p:cNvSpPr>
          <p:nvPr>
            <p:ph type="sldNum" sz="quarter" idx="5"/>
          </p:nvPr>
        </p:nvSpPr>
        <p:spPr/>
        <p:txBody>
          <a:bodyPr/>
          <a:lstStyle/>
          <a:p>
            <a:fld id="{4996B126-FFD6-425C-A3B3-9809A5D202F1}" type="slidenum">
              <a:rPr lang="en-GB" smtClean="0"/>
              <a:t>12</a:t>
            </a:fld>
            <a:endParaRPr lang="en-GB"/>
          </a:p>
        </p:txBody>
      </p:sp>
    </p:spTree>
    <p:extLst>
      <p:ext uri="{BB962C8B-B14F-4D97-AF65-F5344CB8AC3E}">
        <p14:creationId xmlns:p14="http://schemas.microsoft.com/office/powerpoint/2010/main" val="3643180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Lynn</a:t>
            </a:r>
          </a:p>
        </p:txBody>
      </p:sp>
      <p:sp>
        <p:nvSpPr>
          <p:cNvPr id="4" name="Slide Number Placeholder 3"/>
          <p:cNvSpPr>
            <a:spLocks noGrp="1"/>
          </p:cNvSpPr>
          <p:nvPr>
            <p:ph type="sldNum" sz="quarter" idx="5"/>
          </p:nvPr>
        </p:nvSpPr>
        <p:spPr/>
        <p:txBody>
          <a:bodyPr/>
          <a:lstStyle/>
          <a:p>
            <a:fld id="{4996B126-FFD6-425C-A3B3-9809A5D202F1}" type="slidenum">
              <a:rPr lang="en-GB" smtClean="0"/>
              <a:t>13</a:t>
            </a:fld>
            <a:endParaRPr lang="en-GB"/>
          </a:p>
        </p:txBody>
      </p:sp>
    </p:spTree>
    <p:extLst>
      <p:ext uri="{BB962C8B-B14F-4D97-AF65-F5344CB8AC3E}">
        <p14:creationId xmlns:p14="http://schemas.microsoft.com/office/powerpoint/2010/main" val="3352931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LEONIE</a:t>
            </a:r>
            <a:r>
              <a:rPr lang="en-GB" dirty="0"/>
              <a:t>-</a:t>
            </a:r>
          </a:p>
        </p:txBody>
      </p:sp>
      <p:sp>
        <p:nvSpPr>
          <p:cNvPr id="4" name="Slide Number Placeholder 3"/>
          <p:cNvSpPr>
            <a:spLocks noGrp="1"/>
          </p:cNvSpPr>
          <p:nvPr>
            <p:ph type="sldNum" sz="quarter" idx="5"/>
          </p:nvPr>
        </p:nvSpPr>
        <p:spPr/>
        <p:txBody>
          <a:bodyPr/>
          <a:lstStyle/>
          <a:p>
            <a:fld id="{4996B126-FFD6-425C-A3B3-9809A5D202F1}" type="slidenum">
              <a:rPr lang="en-GB" smtClean="0"/>
              <a:t>14</a:t>
            </a:fld>
            <a:endParaRPr lang="en-GB"/>
          </a:p>
        </p:txBody>
      </p:sp>
    </p:spTree>
    <p:extLst>
      <p:ext uri="{BB962C8B-B14F-4D97-AF65-F5344CB8AC3E}">
        <p14:creationId xmlns:p14="http://schemas.microsoft.com/office/powerpoint/2010/main" val="3906426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LEONIE</a:t>
            </a:r>
            <a:r>
              <a:rPr lang="en-GB" dirty="0"/>
              <a:t>- very important to review the targets at next PEP</a:t>
            </a:r>
          </a:p>
          <a:p>
            <a:r>
              <a:rPr lang="en-GB" dirty="0"/>
              <a:t>If CYP are not making progress over time the target should be modified-broken down/changed</a:t>
            </a:r>
          </a:p>
          <a:p>
            <a:r>
              <a:rPr lang="en-GB" dirty="0"/>
              <a:t>Targets should not remain beyond an academic year</a:t>
            </a:r>
          </a:p>
        </p:txBody>
      </p:sp>
      <p:sp>
        <p:nvSpPr>
          <p:cNvPr id="4" name="Slide Number Placeholder 3"/>
          <p:cNvSpPr>
            <a:spLocks noGrp="1"/>
          </p:cNvSpPr>
          <p:nvPr>
            <p:ph type="sldNum" sz="quarter" idx="5"/>
          </p:nvPr>
        </p:nvSpPr>
        <p:spPr/>
        <p:txBody>
          <a:bodyPr/>
          <a:lstStyle/>
          <a:p>
            <a:fld id="{4996B126-FFD6-425C-A3B3-9809A5D202F1}" type="slidenum">
              <a:rPr lang="en-GB" smtClean="0"/>
              <a:t>15</a:t>
            </a:fld>
            <a:endParaRPr lang="en-GB"/>
          </a:p>
        </p:txBody>
      </p:sp>
    </p:spTree>
    <p:extLst>
      <p:ext uri="{BB962C8B-B14F-4D97-AF65-F5344CB8AC3E}">
        <p14:creationId xmlns:p14="http://schemas.microsoft.com/office/powerpoint/2010/main" val="1694477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LEONIE</a:t>
            </a:r>
          </a:p>
        </p:txBody>
      </p:sp>
      <p:sp>
        <p:nvSpPr>
          <p:cNvPr id="4" name="Slide Number Placeholder 3"/>
          <p:cNvSpPr>
            <a:spLocks noGrp="1"/>
          </p:cNvSpPr>
          <p:nvPr>
            <p:ph type="sldNum" sz="quarter" idx="5"/>
          </p:nvPr>
        </p:nvSpPr>
        <p:spPr/>
        <p:txBody>
          <a:bodyPr/>
          <a:lstStyle/>
          <a:p>
            <a:fld id="{4996B126-FFD6-425C-A3B3-9809A5D202F1}" type="slidenum">
              <a:rPr lang="en-GB" smtClean="0"/>
              <a:t>16</a:t>
            </a:fld>
            <a:endParaRPr lang="en-GB"/>
          </a:p>
        </p:txBody>
      </p:sp>
    </p:spTree>
    <p:extLst>
      <p:ext uri="{BB962C8B-B14F-4D97-AF65-F5344CB8AC3E}">
        <p14:creationId xmlns:p14="http://schemas.microsoft.com/office/powerpoint/2010/main" val="1622408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MARY</a:t>
            </a:r>
          </a:p>
        </p:txBody>
      </p:sp>
      <p:sp>
        <p:nvSpPr>
          <p:cNvPr id="4" name="Slide Number Placeholder 3"/>
          <p:cNvSpPr>
            <a:spLocks noGrp="1"/>
          </p:cNvSpPr>
          <p:nvPr>
            <p:ph type="sldNum" sz="quarter" idx="5"/>
          </p:nvPr>
        </p:nvSpPr>
        <p:spPr/>
        <p:txBody>
          <a:bodyPr/>
          <a:lstStyle/>
          <a:p>
            <a:fld id="{4996B126-FFD6-425C-A3B3-9809A5D202F1}" type="slidenum">
              <a:rPr lang="en-GB" smtClean="0"/>
              <a:t>17</a:t>
            </a:fld>
            <a:endParaRPr lang="en-GB"/>
          </a:p>
        </p:txBody>
      </p:sp>
    </p:spTree>
    <p:extLst>
      <p:ext uri="{BB962C8B-B14F-4D97-AF65-F5344CB8AC3E}">
        <p14:creationId xmlns:p14="http://schemas.microsoft.com/office/powerpoint/2010/main" val="41187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MARY</a:t>
            </a:r>
          </a:p>
        </p:txBody>
      </p:sp>
      <p:sp>
        <p:nvSpPr>
          <p:cNvPr id="4" name="Slide Number Placeholder 3"/>
          <p:cNvSpPr>
            <a:spLocks noGrp="1"/>
          </p:cNvSpPr>
          <p:nvPr>
            <p:ph type="sldNum" sz="quarter" idx="5"/>
          </p:nvPr>
        </p:nvSpPr>
        <p:spPr/>
        <p:txBody>
          <a:bodyPr/>
          <a:lstStyle/>
          <a:p>
            <a:fld id="{4996B126-FFD6-425C-A3B3-9809A5D202F1}" type="slidenum">
              <a:rPr lang="en-GB" smtClean="0"/>
              <a:t>18</a:t>
            </a:fld>
            <a:endParaRPr lang="en-GB"/>
          </a:p>
        </p:txBody>
      </p:sp>
    </p:spTree>
    <p:extLst>
      <p:ext uri="{BB962C8B-B14F-4D97-AF65-F5344CB8AC3E}">
        <p14:creationId xmlns:p14="http://schemas.microsoft.com/office/powerpoint/2010/main" val="1240882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MARY</a:t>
            </a:r>
          </a:p>
        </p:txBody>
      </p:sp>
      <p:sp>
        <p:nvSpPr>
          <p:cNvPr id="4" name="Slide Number Placeholder 3"/>
          <p:cNvSpPr>
            <a:spLocks noGrp="1"/>
          </p:cNvSpPr>
          <p:nvPr>
            <p:ph type="sldNum" sz="quarter" idx="5"/>
          </p:nvPr>
        </p:nvSpPr>
        <p:spPr/>
        <p:txBody>
          <a:bodyPr/>
          <a:lstStyle/>
          <a:p>
            <a:fld id="{4996B126-FFD6-425C-A3B3-9809A5D202F1}" type="slidenum">
              <a:rPr lang="en-GB" smtClean="0"/>
              <a:t>19</a:t>
            </a:fld>
            <a:endParaRPr lang="en-GB"/>
          </a:p>
        </p:txBody>
      </p:sp>
    </p:spTree>
    <p:extLst>
      <p:ext uri="{BB962C8B-B14F-4D97-AF65-F5344CB8AC3E}">
        <p14:creationId xmlns:p14="http://schemas.microsoft.com/office/powerpoint/2010/main" val="4183876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Leonie:</a:t>
            </a:r>
          </a:p>
          <a:p>
            <a:r>
              <a:rPr lang="en-GB" dirty="0"/>
              <a:t>At the end of the session there will be a chance to look back and ensure the goals you have set for the session has been met</a:t>
            </a:r>
          </a:p>
        </p:txBody>
      </p:sp>
      <p:sp>
        <p:nvSpPr>
          <p:cNvPr id="4" name="Slide Number Placeholder 3"/>
          <p:cNvSpPr>
            <a:spLocks noGrp="1"/>
          </p:cNvSpPr>
          <p:nvPr>
            <p:ph type="sldNum" sz="quarter" idx="5"/>
          </p:nvPr>
        </p:nvSpPr>
        <p:spPr/>
        <p:txBody>
          <a:bodyPr/>
          <a:lstStyle/>
          <a:p>
            <a:fld id="{4996B126-FFD6-425C-A3B3-9809A5D202F1}" type="slidenum">
              <a:rPr lang="en-GB" smtClean="0"/>
              <a:t>2</a:t>
            </a:fld>
            <a:endParaRPr lang="en-GB"/>
          </a:p>
        </p:txBody>
      </p:sp>
    </p:spTree>
    <p:extLst>
      <p:ext uri="{BB962C8B-B14F-4D97-AF65-F5344CB8AC3E}">
        <p14:creationId xmlns:p14="http://schemas.microsoft.com/office/powerpoint/2010/main" val="4292853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MARY</a:t>
            </a:r>
          </a:p>
        </p:txBody>
      </p:sp>
      <p:sp>
        <p:nvSpPr>
          <p:cNvPr id="4" name="Slide Number Placeholder 3"/>
          <p:cNvSpPr>
            <a:spLocks noGrp="1"/>
          </p:cNvSpPr>
          <p:nvPr>
            <p:ph type="sldNum" sz="quarter" idx="5"/>
          </p:nvPr>
        </p:nvSpPr>
        <p:spPr/>
        <p:txBody>
          <a:bodyPr/>
          <a:lstStyle/>
          <a:p>
            <a:fld id="{4996B126-FFD6-425C-A3B3-9809A5D202F1}" type="slidenum">
              <a:rPr lang="en-GB" smtClean="0"/>
              <a:t>20</a:t>
            </a:fld>
            <a:endParaRPr lang="en-GB"/>
          </a:p>
        </p:txBody>
      </p:sp>
    </p:spTree>
    <p:extLst>
      <p:ext uri="{BB962C8B-B14F-4D97-AF65-F5344CB8AC3E}">
        <p14:creationId xmlns:p14="http://schemas.microsoft.com/office/powerpoint/2010/main" val="3690642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MARY</a:t>
            </a:r>
          </a:p>
        </p:txBody>
      </p:sp>
      <p:sp>
        <p:nvSpPr>
          <p:cNvPr id="4" name="Slide Number Placeholder 3"/>
          <p:cNvSpPr>
            <a:spLocks noGrp="1"/>
          </p:cNvSpPr>
          <p:nvPr>
            <p:ph type="sldNum" sz="quarter" idx="5"/>
          </p:nvPr>
        </p:nvSpPr>
        <p:spPr/>
        <p:txBody>
          <a:bodyPr/>
          <a:lstStyle/>
          <a:p>
            <a:fld id="{4996B126-FFD6-425C-A3B3-9809A5D202F1}" type="slidenum">
              <a:rPr lang="en-GB" smtClean="0"/>
              <a:t>21</a:t>
            </a:fld>
            <a:endParaRPr lang="en-GB"/>
          </a:p>
        </p:txBody>
      </p:sp>
    </p:spTree>
    <p:extLst>
      <p:ext uri="{BB962C8B-B14F-4D97-AF65-F5344CB8AC3E}">
        <p14:creationId xmlns:p14="http://schemas.microsoft.com/office/powerpoint/2010/main" val="3084315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MARY</a:t>
            </a:r>
          </a:p>
        </p:txBody>
      </p:sp>
      <p:sp>
        <p:nvSpPr>
          <p:cNvPr id="4" name="Slide Number Placeholder 3"/>
          <p:cNvSpPr>
            <a:spLocks noGrp="1"/>
          </p:cNvSpPr>
          <p:nvPr>
            <p:ph type="sldNum" sz="quarter" idx="5"/>
          </p:nvPr>
        </p:nvSpPr>
        <p:spPr/>
        <p:txBody>
          <a:bodyPr/>
          <a:lstStyle/>
          <a:p>
            <a:fld id="{4996B126-FFD6-425C-A3B3-9809A5D202F1}" type="slidenum">
              <a:rPr lang="en-GB" smtClean="0"/>
              <a:t>22</a:t>
            </a:fld>
            <a:endParaRPr lang="en-GB"/>
          </a:p>
        </p:txBody>
      </p:sp>
    </p:spTree>
    <p:extLst>
      <p:ext uri="{BB962C8B-B14F-4D97-AF65-F5344CB8AC3E}">
        <p14:creationId xmlns:p14="http://schemas.microsoft.com/office/powerpoint/2010/main" val="832580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a:t>
            </a:r>
          </a:p>
        </p:txBody>
      </p:sp>
      <p:sp>
        <p:nvSpPr>
          <p:cNvPr id="4" name="Slide Number Placeholder 3"/>
          <p:cNvSpPr>
            <a:spLocks noGrp="1"/>
          </p:cNvSpPr>
          <p:nvPr>
            <p:ph type="sldNum" sz="quarter" idx="5"/>
          </p:nvPr>
        </p:nvSpPr>
        <p:spPr/>
        <p:txBody>
          <a:bodyPr/>
          <a:lstStyle/>
          <a:p>
            <a:fld id="{4996B126-FFD6-425C-A3B3-9809A5D202F1}" type="slidenum">
              <a:rPr lang="en-GB" smtClean="0"/>
              <a:t>23</a:t>
            </a:fld>
            <a:endParaRPr lang="en-GB"/>
          </a:p>
        </p:txBody>
      </p:sp>
    </p:spTree>
    <p:extLst>
      <p:ext uri="{BB962C8B-B14F-4D97-AF65-F5344CB8AC3E}">
        <p14:creationId xmlns:p14="http://schemas.microsoft.com/office/powerpoint/2010/main" val="2420416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LEONIE</a:t>
            </a:r>
          </a:p>
        </p:txBody>
      </p:sp>
      <p:sp>
        <p:nvSpPr>
          <p:cNvPr id="4" name="Slide Number Placeholder 3"/>
          <p:cNvSpPr>
            <a:spLocks noGrp="1"/>
          </p:cNvSpPr>
          <p:nvPr>
            <p:ph type="sldNum" sz="quarter" idx="5"/>
          </p:nvPr>
        </p:nvSpPr>
        <p:spPr/>
        <p:txBody>
          <a:bodyPr/>
          <a:lstStyle/>
          <a:p>
            <a:fld id="{4996B126-FFD6-425C-A3B3-9809A5D202F1}" type="slidenum">
              <a:rPr lang="en-GB" smtClean="0"/>
              <a:t>24</a:t>
            </a:fld>
            <a:endParaRPr lang="en-GB"/>
          </a:p>
        </p:txBody>
      </p:sp>
    </p:spTree>
    <p:extLst>
      <p:ext uri="{BB962C8B-B14F-4D97-AF65-F5344CB8AC3E}">
        <p14:creationId xmlns:p14="http://schemas.microsoft.com/office/powerpoint/2010/main" val="1544587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a:t>
            </a:r>
          </a:p>
        </p:txBody>
      </p:sp>
      <p:sp>
        <p:nvSpPr>
          <p:cNvPr id="4" name="Slide Number Placeholder 3"/>
          <p:cNvSpPr>
            <a:spLocks noGrp="1"/>
          </p:cNvSpPr>
          <p:nvPr>
            <p:ph type="sldNum" sz="quarter" idx="5"/>
          </p:nvPr>
        </p:nvSpPr>
        <p:spPr/>
        <p:txBody>
          <a:bodyPr/>
          <a:lstStyle/>
          <a:p>
            <a:fld id="{4996B126-FFD6-425C-A3B3-9809A5D202F1}" type="slidenum">
              <a:rPr lang="en-GB" smtClean="0"/>
              <a:t>25</a:t>
            </a:fld>
            <a:endParaRPr lang="en-GB"/>
          </a:p>
        </p:txBody>
      </p:sp>
    </p:spTree>
    <p:extLst>
      <p:ext uri="{BB962C8B-B14F-4D97-AF65-F5344CB8AC3E}">
        <p14:creationId xmlns:p14="http://schemas.microsoft.com/office/powerpoint/2010/main" val="1392714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a:t>
            </a:r>
          </a:p>
        </p:txBody>
      </p:sp>
      <p:sp>
        <p:nvSpPr>
          <p:cNvPr id="4" name="Slide Number Placeholder 3"/>
          <p:cNvSpPr>
            <a:spLocks noGrp="1"/>
          </p:cNvSpPr>
          <p:nvPr>
            <p:ph type="sldNum" sz="quarter" idx="5"/>
          </p:nvPr>
        </p:nvSpPr>
        <p:spPr/>
        <p:txBody>
          <a:bodyPr/>
          <a:lstStyle/>
          <a:p>
            <a:fld id="{4996B126-FFD6-425C-A3B3-9809A5D202F1}" type="slidenum">
              <a:rPr lang="en-GB" smtClean="0"/>
              <a:t>26</a:t>
            </a:fld>
            <a:endParaRPr lang="en-GB"/>
          </a:p>
        </p:txBody>
      </p:sp>
    </p:spTree>
    <p:extLst>
      <p:ext uri="{BB962C8B-B14F-4D97-AF65-F5344CB8AC3E}">
        <p14:creationId xmlns:p14="http://schemas.microsoft.com/office/powerpoint/2010/main" val="128924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LYNN</a:t>
            </a:r>
          </a:p>
        </p:txBody>
      </p:sp>
      <p:sp>
        <p:nvSpPr>
          <p:cNvPr id="4" name="Slide Number Placeholder 3"/>
          <p:cNvSpPr>
            <a:spLocks noGrp="1"/>
          </p:cNvSpPr>
          <p:nvPr>
            <p:ph type="sldNum" sz="quarter" idx="5"/>
          </p:nvPr>
        </p:nvSpPr>
        <p:spPr/>
        <p:txBody>
          <a:bodyPr/>
          <a:lstStyle/>
          <a:p>
            <a:fld id="{4996B126-FFD6-425C-A3B3-9809A5D202F1}" type="slidenum">
              <a:rPr lang="en-GB" smtClean="0"/>
              <a:t>3</a:t>
            </a:fld>
            <a:endParaRPr lang="en-GB"/>
          </a:p>
        </p:txBody>
      </p:sp>
    </p:spTree>
    <p:extLst>
      <p:ext uri="{BB962C8B-B14F-4D97-AF65-F5344CB8AC3E}">
        <p14:creationId xmlns:p14="http://schemas.microsoft.com/office/powerpoint/2010/main" val="891661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LYNN</a:t>
            </a:r>
          </a:p>
        </p:txBody>
      </p:sp>
      <p:sp>
        <p:nvSpPr>
          <p:cNvPr id="4" name="Slide Number Placeholder 3"/>
          <p:cNvSpPr>
            <a:spLocks noGrp="1"/>
          </p:cNvSpPr>
          <p:nvPr>
            <p:ph type="sldNum" sz="quarter" idx="5"/>
          </p:nvPr>
        </p:nvSpPr>
        <p:spPr/>
        <p:txBody>
          <a:bodyPr/>
          <a:lstStyle/>
          <a:p>
            <a:fld id="{4996B126-FFD6-425C-A3B3-9809A5D202F1}" type="slidenum">
              <a:rPr lang="en-GB" smtClean="0"/>
              <a:t>4</a:t>
            </a:fld>
            <a:endParaRPr lang="en-GB"/>
          </a:p>
        </p:txBody>
      </p:sp>
    </p:spTree>
    <p:extLst>
      <p:ext uri="{BB962C8B-B14F-4D97-AF65-F5344CB8AC3E}">
        <p14:creationId xmlns:p14="http://schemas.microsoft.com/office/powerpoint/2010/main" val="3761461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SAM</a:t>
            </a:r>
            <a:r>
              <a:rPr lang="en-GB" dirty="0"/>
              <a:t> to do:</a:t>
            </a:r>
          </a:p>
        </p:txBody>
      </p:sp>
      <p:sp>
        <p:nvSpPr>
          <p:cNvPr id="4" name="Slide Number Placeholder 3"/>
          <p:cNvSpPr>
            <a:spLocks noGrp="1"/>
          </p:cNvSpPr>
          <p:nvPr>
            <p:ph type="sldNum" sz="quarter" idx="5"/>
          </p:nvPr>
        </p:nvSpPr>
        <p:spPr/>
        <p:txBody>
          <a:bodyPr/>
          <a:lstStyle/>
          <a:p>
            <a:fld id="{4996B126-FFD6-425C-A3B3-9809A5D202F1}" type="slidenum">
              <a:rPr lang="en-GB" smtClean="0"/>
              <a:t>5</a:t>
            </a:fld>
            <a:endParaRPr lang="en-GB"/>
          </a:p>
        </p:txBody>
      </p:sp>
    </p:spTree>
    <p:extLst>
      <p:ext uri="{BB962C8B-B14F-4D97-AF65-F5344CB8AC3E}">
        <p14:creationId xmlns:p14="http://schemas.microsoft.com/office/powerpoint/2010/main" val="2482182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SAM</a:t>
            </a:r>
          </a:p>
          <a:p>
            <a:r>
              <a:rPr lang="en-GB" dirty="0"/>
              <a:t>Notes: you can see the PEP meeting date and target date for completion which is a week later. These are the 3 sections of the PEP: SW, DT, YP</a:t>
            </a:r>
          </a:p>
        </p:txBody>
      </p:sp>
      <p:sp>
        <p:nvSpPr>
          <p:cNvPr id="4" name="Slide Number Placeholder 3"/>
          <p:cNvSpPr>
            <a:spLocks noGrp="1"/>
          </p:cNvSpPr>
          <p:nvPr>
            <p:ph type="sldNum" sz="quarter" idx="5"/>
          </p:nvPr>
        </p:nvSpPr>
        <p:spPr/>
        <p:txBody>
          <a:bodyPr/>
          <a:lstStyle/>
          <a:p>
            <a:fld id="{4996B126-FFD6-425C-A3B3-9809A5D202F1}" type="slidenum">
              <a:rPr lang="en-GB" smtClean="0"/>
              <a:t>6</a:t>
            </a:fld>
            <a:endParaRPr lang="en-GB"/>
          </a:p>
        </p:txBody>
      </p:sp>
    </p:spTree>
    <p:extLst>
      <p:ext uri="{BB962C8B-B14F-4D97-AF65-F5344CB8AC3E}">
        <p14:creationId xmlns:p14="http://schemas.microsoft.com/office/powerpoint/2010/main" val="3595680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Leonie-</a:t>
            </a:r>
          </a:p>
          <a:p>
            <a:r>
              <a:rPr lang="en-GB" dirty="0"/>
              <a:t>Statutory Guidance states that the PEP should be held not later XX days after coming into care</a:t>
            </a:r>
          </a:p>
        </p:txBody>
      </p:sp>
      <p:sp>
        <p:nvSpPr>
          <p:cNvPr id="4" name="Slide Number Placeholder 3"/>
          <p:cNvSpPr>
            <a:spLocks noGrp="1"/>
          </p:cNvSpPr>
          <p:nvPr>
            <p:ph type="sldNum" sz="quarter" idx="5"/>
          </p:nvPr>
        </p:nvSpPr>
        <p:spPr/>
        <p:txBody>
          <a:bodyPr/>
          <a:lstStyle/>
          <a:p>
            <a:fld id="{4996B126-FFD6-425C-A3B3-9809A5D202F1}" type="slidenum">
              <a:rPr lang="en-GB" smtClean="0"/>
              <a:t>7</a:t>
            </a:fld>
            <a:endParaRPr lang="en-GB"/>
          </a:p>
        </p:txBody>
      </p:sp>
    </p:spTree>
    <p:extLst>
      <p:ext uri="{BB962C8B-B14F-4D97-AF65-F5344CB8AC3E}">
        <p14:creationId xmlns:p14="http://schemas.microsoft.com/office/powerpoint/2010/main" val="3076205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Leonie</a:t>
            </a:r>
            <a:r>
              <a:rPr lang="en-GB" dirty="0"/>
              <a:t>_</a:t>
            </a:r>
          </a:p>
        </p:txBody>
      </p:sp>
      <p:sp>
        <p:nvSpPr>
          <p:cNvPr id="4" name="Slide Number Placeholder 3"/>
          <p:cNvSpPr>
            <a:spLocks noGrp="1"/>
          </p:cNvSpPr>
          <p:nvPr>
            <p:ph type="sldNum" sz="quarter" idx="5"/>
          </p:nvPr>
        </p:nvSpPr>
        <p:spPr/>
        <p:txBody>
          <a:bodyPr/>
          <a:lstStyle/>
          <a:p>
            <a:fld id="{4996B126-FFD6-425C-A3B3-9809A5D202F1}" type="slidenum">
              <a:rPr lang="en-GB" smtClean="0"/>
              <a:t>8</a:t>
            </a:fld>
            <a:endParaRPr lang="en-GB"/>
          </a:p>
        </p:txBody>
      </p:sp>
    </p:spTree>
    <p:extLst>
      <p:ext uri="{BB962C8B-B14F-4D97-AF65-F5344CB8AC3E}">
        <p14:creationId xmlns:p14="http://schemas.microsoft.com/office/powerpoint/2010/main" val="597212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SAM-</a:t>
            </a:r>
          </a:p>
        </p:txBody>
      </p:sp>
      <p:sp>
        <p:nvSpPr>
          <p:cNvPr id="4" name="Slide Number Placeholder 3"/>
          <p:cNvSpPr>
            <a:spLocks noGrp="1"/>
          </p:cNvSpPr>
          <p:nvPr>
            <p:ph type="sldNum" sz="quarter" idx="5"/>
          </p:nvPr>
        </p:nvSpPr>
        <p:spPr/>
        <p:txBody>
          <a:bodyPr/>
          <a:lstStyle/>
          <a:p>
            <a:fld id="{4996B126-FFD6-425C-A3B3-9809A5D202F1}" type="slidenum">
              <a:rPr lang="en-GB" smtClean="0"/>
              <a:t>9</a:t>
            </a:fld>
            <a:endParaRPr lang="en-GB"/>
          </a:p>
        </p:txBody>
      </p:sp>
    </p:spTree>
    <p:extLst>
      <p:ext uri="{BB962C8B-B14F-4D97-AF65-F5344CB8AC3E}">
        <p14:creationId xmlns:p14="http://schemas.microsoft.com/office/powerpoint/2010/main" val="70942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1179" y="1449732"/>
            <a:ext cx="7193580" cy="1752600"/>
          </a:xfrm>
        </p:spPr>
        <p:txBody>
          <a:bodyPr lIns="0" t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0" name="Title 1"/>
          <p:cNvSpPr>
            <a:spLocks noGrp="1"/>
          </p:cNvSpPr>
          <p:nvPr>
            <p:ph type="title"/>
          </p:nvPr>
        </p:nvSpPr>
        <p:spPr>
          <a:xfrm>
            <a:off x="511175" y="274638"/>
            <a:ext cx="9201150" cy="1143000"/>
          </a:xfr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173906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253" y="1600203"/>
            <a:ext cx="9214072" cy="444634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1"/>
          <p:cNvSpPr>
            <a:spLocks noGrp="1"/>
          </p:cNvSpPr>
          <p:nvPr>
            <p:ph type="title"/>
          </p:nvPr>
        </p:nvSpPr>
        <p:spPr>
          <a:xfrm>
            <a:off x="511175" y="274638"/>
            <a:ext cx="9201150" cy="1143000"/>
          </a:xfr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3757050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1179" y="1168763"/>
            <a:ext cx="8986386" cy="1500187"/>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Title 1"/>
          <p:cNvSpPr>
            <a:spLocks noGrp="1"/>
          </p:cNvSpPr>
          <p:nvPr>
            <p:ph type="title"/>
          </p:nvPr>
        </p:nvSpPr>
        <p:spPr>
          <a:xfrm>
            <a:off x="511175" y="274638"/>
            <a:ext cx="9201150" cy="1143000"/>
          </a:xfr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242248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GB" dirty="0"/>
              <a:t>Click to edit Master title style</a:t>
            </a:r>
            <a:endParaRPr lang="en-US" dirty="0"/>
          </a:p>
        </p:txBody>
      </p:sp>
      <p:sp>
        <p:nvSpPr>
          <p:cNvPr id="3" name="Content Placeholder 2"/>
          <p:cNvSpPr>
            <a:spLocks noGrp="1"/>
          </p:cNvSpPr>
          <p:nvPr>
            <p:ph sz="half" idx="1"/>
          </p:nvPr>
        </p:nvSpPr>
        <p:spPr>
          <a:xfrm>
            <a:off x="511175" y="1600206"/>
            <a:ext cx="4515379"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196946" y="1600201"/>
            <a:ext cx="4515379" cy="452596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5023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1175" y="274638"/>
            <a:ext cx="9201150" cy="1143000"/>
          </a:xfrm>
        </p:spPr>
        <p:txBody>
          <a:bodyPr/>
          <a:lstStyle>
            <a:lvl1pPr>
              <a:defRPr b="1"/>
            </a:lvl1pPr>
          </a:lstStyle>
          <a:p>
            <a:r>
              <a:rPr lang="en-GB" dirty="0"/>
              <a:t>Click to edit Master title style</a:t>
            </a:r>
            <a:endParaRPr lang="en-US" dirty="0"/>
          </a:p>
        </p:txBody>
      </p:sp>
      <p:sp>
        <p:nvSpPr>
          <p:cNvPr id="3" name="Text Placeholder 2"/>
          <p:cNvSpPr>
            <a:spLocks noGrp="1"/>
          </p:cNvSpPr>
          <p:nvPr>
            <p:ph type="body" idx="1"/>
          </p:nvPr>
        </p:nvSpPr>
        <p:spPr>
          <a:xfrm>
            <a:off x="511178" y="1535113"/>
            <a:ext cx="4517155"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511178" y="2174875"/>
            <a:ext cx="451715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5193400" y="1535113"/>
            <a:ext cx="4518929"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5193400" y="2174875"/>
            <a:ext cx="4518929"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2278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32348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658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1175" y="274638"/>
            <a:ext cx="9201150" cy="1143000"/>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511175" y="1600203"/>
            <a:ext cx="9201150" cy="4446347"/>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511175" y="6356357"/>
            <a:ext cx="23854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EB7D7-DCB5-CE42-AD92-E5608697895E}" type="datetimeFigureOut">
              <a:rPr lang="en-US" smtClean="0"/>
              <a:t>1/31/2022</a:t>
            </a:fld>
            <a:endParaRPr lang="en-US"/>
          </a:p>
        </p:txBody>
      </p:sp>
      <p:sp>
        <p:nvSpPr>
          <p:cNvPr id="5" name="Footer Placeholder 4"/>
          <p:cNvSpPr>
            <a:spLocks noGrp="1"/>
          </p:cNvSpPr>
          <p:nvPr>
            <p:ph type="ftr" sz="quarter" idx="3"/>
          </p:nvPr>
        </p:nvSpPr>
        <p:spPr>
          <a:xfrm>
            <a:off x="3493029" y="6356357"/>
            <a:ext cx="323744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326842" y="6356357"/>
            <a:ext cx="23854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EF890-2F00-2E43-AE80-83CB67A152EF}" type="slidenum">
              <a:rPr lang="en-US" smtClean="0"/>
              <a:pPr/>
              <a:t>‹#›</a:t>
            </a:fld>
            <a:endParaRPr lang="en-US" dirty="0"/>
          </a:p>
        </p:txBody>
      </p:sp>
      <p:sp>
        <p:nvSpPr>
          <p:cNvPr id="7" name="Rectangle 6"/>
          <p:cNvSpPr/>
          <p:nvPr userDrawn="1"/>
        </p:nvSpPr>
        <p:spPr>
          <a:xfrm>
            <a:off x="0" y="6209387"/>
            <a:ext cx="10223500" cy="65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endParaRPr>
          </a:p>
        </p:txBody>
      </p:sp>
      <p:sp>
        <p:nvSpPr>
          <p:cNvPr id="9" name="TextBox 8"/>
          <p:cNvSpPr txBox="1"/>
          <p:nvPr userDrawn="1"/>
        </p:nvSpPr>
        <p:spPr>
          <a:xfrm>
            <a:off x="511175" y="6438078"/>
            <a:ext cx="4212610" cy="215444"/>
          </a:xfrm>
          <a:prstGeom prst="rect">
            <a:avLst/>
          </a:prstGeom>
          <a:noFill/>
        </p:spPr>
        <p:txBody>
          <a:bodyPr wrap="square" lIns="0" tIns="0" bIns="0" rtlCol="0">
            <a:spAutoFit/>
          </a:bodyPr>
          <a:lstStyle/>
          <a:p>
            <a:r>
              <a:rPr lang="en-US" sz="1400" b="1" dirty="0" err="1">
                <a:solidFill>
                  <a:schemeClr val="bg1"/>
                </a:solidFill>
                <a:latin typeface=""/>
              </a:rPr>
              <a:t>camden.gov.uk</a:t>
            </a:r>
            <a:endParaRPr lang="en-US" sz="1400" b="1" dirty="0">
              <a:solidFill>
                <a:schemeClr val="bg1"/>
              </a:solidFill>
              <a:latin typeface=""/>
            </a:endParaRPr>
          </a:p>
        </p:txBody>
      </p:sp>
      <p:pic>
        <p:nvPicPr>
          <p:cNvPr id="10" name="Picture 9" descr="camden.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00440" y="6417697"/>
            <a:ext cx="1432563" cy="283465"/>
          </a:xfrm>
          <a:prstGeom prst="rect">
            <a:avLst/>
          </a:prstGeom>
        </p:spPr>
      </p:pic>
    </p:spTree>
    <p:extLst>
      <p:ext uri="{BB962C8B-B14F-4D97-AF65-F5344CB8AC3E}">
        <p14:creationId xmlns:p14="http://schemas.microsoft.com/office/powerpoint/2010/main" val="1752088256"/>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Lst>
  <p:txStyles>
    <p:titleStyle>
      <a:lvl1pPr algn="l" defTabSz="457200" rtl="0" eaLnBrk="1" latinLnBrk="0" hangingPunct="1">
        <a:spcBef>
          <a:spcPct val="0"/>
        </a:spcBef>
        <a:buNone/>
        <a:defRPr sz="3500" b="1" kern="1200">
          <a:ln>
            <a:noFill/>
          </a:ln>
          <a:solidFill>
            <a:schemeClr val="accent1"/>
          </a:solidFill>
          <a:latin typeface="Arial"/>
          <a:ea typeface="+mj-ea"/>
          <a:cs typeface="Arial"/>
        </a:defRPr>
      </a:lvl1pPr>
    </p:titleStyle>
    <p:bodyStyle>
      <a:lvl1pPr marL="0" indent="0" algn="l" defTabSz="457200" rtl="0" eaLnBrk="1" latinLnBrk="0" hangingPunct="1">
        <a:spcBef>
          <a:spcPct val="20000"/>
        </a:spcBef>
        <a:buFontTx/>
        <a:buNone/>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leonie.holt@camden.gov.uk" TargetMode="External"/><Relationship Id="rId7"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mailto:mary.holder@camden.gov.uk" TargetMode="External"/><Relationship Id="rId5" Type="http://schemas.openxmlformats.org/officeDocument/2006/relationships/hyperlink" Target="mailto:samuel.denham@Camden.gov.uk" TargetMode="External"/><Relationship Id="rId4" Type="http://schemas.openxmlformats.org/officeDocument/2006/relationships/hyperlink" Target="mailto:lynn.burrows@camden.gov.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secure.epeponline.co.uk/logi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389746" y="4498570"/>
            <a:ext cx="4332564" cy="886016"/>
          </a:xfrm>
        </p:spPr>
        <p:txBody>
          <a:bodyPr/>
          <a:lstStyle/>
          <a:p>
            <a:r>
              <a:rPr lang="en-US" sz="1800" b="1" dirty="0">
                <a:solidFill>
                  <a:schemeClr val="tx2"/>
                </a:solidFill>
              </a:rPr>
              <a:t>Mary Holder, Samuel Denham, Lynn Burrows, Leonie Holt</a:t>
            </a:r>
          </a:p>
          <a:p>
            <a:r>
              <a:rPr lang="en-US" sz="1600" i="1" dirty="0">
                <a:solidFill>
                  <a:schemeClr val="tx2"/>
                </a:solidFill>
              </a:rPr>
              <a:t>Education Consultants</a:t>
            </a:r>
          </a:p>
          <a:p>
            <a:r>
              <a:rPr lang="en-US" sz="1600" i="1" dirty="0">
                <a:solidFill>
                  <a:schemeClr val="tx2"/>
                </a:solidFill>
              </a:rPr>
              <a:t>Camden Virtual School</a:t>
            </a:r>
          </a:p>
        </p:txBody>
      </p:sp>
      <p:sp>
        <p:nvSpPr>
          <p:cNvPr id="7" name="Subtitle 4"/>
          <p:cNvSpPr txBox="1">
            <a:spLocks/>
          </p:cNvSpPr>
          <p:nvPr/>
        </p:nvSpPr>
        <p:spPr>
          <a:xfrm>
            <a:off x="548309" y="964808"/>
            <a:ext cx="7193580" cy="755128"/>
          </a:xfrm>
          <a:prstGeom prst="rect">
            <a:avLst/>
          </a:prstGeom>
        </p:spPr>
        <p:txBody>
          <a:bodyPr vert="horz" lIns="0" tIns="0" rIns="0" bIns="0" rtlCol="0">
            <a:noAutofit/>
          </a:bodyPr>
          <a:lstStyle>
            <a:lvl1pPr marL="0" indent="0" algn="l" defTabSz="457200" rtl="0" eaLnBrk="1" latinLnBrk="0" hangingPunct="1">
              <a:spcBef>
                <a:spcPct val="20000"/>
              </a:spcBef>
              <a:buFontTx/>
              <a:buNone/>
              <a:defRPr sz="20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Monday 31</a:t>
            </a:r>
            <a:r>
              <a:rPr lang="en-US" baseline="30000" dirty="0"/>
              <a:t>st</a:t>
            </a:r>
            <a:r>
              <a:rPr lang="en-US" dirty="0"/>
              <a:t> January 2022</a:t>
            </a:r>
          </a:p>
        </p:txBody>
      </p:sp>
      <p:cxnSp>
        <p:nvCxnSpPr>
          <p:cNvPr id="8" name="Straight Connector 7"/>
          <p:cNvCxnSpPr/>
          <p:nvPr/>
        </p:nvCxnSpPr>
        <p:spPr>
          <a:xfrm>
            <a:off x="0" y="5384586"/>
            <a:ext cx="3556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Placeholder 1"/>
          <p:cNvSpPr txBox="1">
            <a:spLocks/>
          </p:cNvSpPr>
          <p:nvPr/>
        </p:nvSpPr>
        <p:spPr>
          <a:xfrm>
            <a:off x="511175" y="274638"/>
            <a:ext cx="9201150" cy="779151"/>
          </a:xfrm>
          <a:prstGeom prst="rect">
            <a:avLst/>
          </a:prstGeom>
        </p:spPr>
        <p:txBody>
          <a:bodyPr vert="horz" lIns="0" tIns="0" rIns="0" bIns="0" rtlCol="0" anchor="t" anchorCtr="0">
            <a:noAutofit/>
          </a:bodyPr>
          <a:lstStyle>
            <a:lvl1pPr algn="l" defTabSz="457200" rtl="0" eaLnBrk="1" latinLnBrk="0" hangingPunct="1">
              <a:spcBef>
                <a:spcPct val="0"/>
              </a:spcBef>
              <a:buNone/>
              <a:defRPr sz="3500" b="1" kern="1200">
                <a:ln>
                  <a:noFill/>
                </a:ln>
                <a:solidFill>
                  <a:schemeClr val="accent6"/>
                </a:solidFill>
                <a:latin typeface="Arial"/>
                <a:ea typeface="+mj-ea"/>
                <a:cs typeface="Arial"/>
              </a:defRPr>
            </a:lvl1pPr>
          </a:lstStyle>
          <a:p>
            <a:r>
              <a:rPr lang="en-GB" dirty="0">
                <a:solidFill>
                  <a:schemeClr val="accent1"/>
                </a:solidFill>
              </a:rPr>
              <a:t>ePEP training</a:t>
            </a:r>
            <a:endParaRPr lang="en-US" dirty="0">
              <a:solidFill>
                <a:schemeClr val="accent1"/>
              </a:solidFill>
            </a:endParaRPr>
          </a:p>
        </p:txBody>
      </p:sp>
      <p:pic>
        <p:nvPicPr>
          <p:cNvPr id="2" name="Picture 1"/>
          <p:cNvPicPr>
            <a:picLocks noChangeAspect="1"/>
          </p:cNvPicPr>
          <p:nvPr/>
        </p:nvPicPr>
        <p:blipFill>
          <a:blip r:embed="rId3"/>
          <a:stretch>
            <a:fillRect/>
          </a:stretch>
        </p:blipFill>
        <p:spPr>
          <a:xfrm>
            <a:off x="4722310" y="1053789"/>
            <a:ext cx="5027149" cy="4113122"/>
          </a:xfrm>
          <a:prstGeom prst="rect">
            <a:avLst/>
          </a:prstGeom>
        </p:spPr>
      </p:pic>
    </p:spTree>
    <p:extLst>
      <p:ext uri="{BB962C8B-B14F-4D97-AF65-F5344CB8AC3E}">
        <p14:creationId xmlns:p14="http://schemas.microsoft.com/office/powerpoint/2010/main" val="2323678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School section</a:t>
            </a:r>
          </a:p>
        </p:txBody>
      </p:sp>
      <p:sp>
        <p:nvSpPr>
          <p:cNvPr id="4" name="Content Placeholder 3"/>
          <p:cNvSpPr>
            <a:spLocks noGrp="1"/>
          </p:cNvSpPr>
          <p:nvPr>
            <p:ph sz="half" idx="2"/>
          </p:nvPr>
        </p:nvSpPr>
        <p:spPr>
          <a:xfrm>
            <a:off x="5196946" y="1112705"/>
            <a:ext cx="4515379" cy="304934"/>
          </a:xfrm>
        </p:spPr>
        <p:txBody>
          <a:bodyPr/>
          <a:lstStyle/>
          <a:p>
            <a:r>
              <a:rPr lang="en-GB" dirty="0"/>
              <a:t>A quick summary:</a:t>
            </a:r>
          </a:p>
          <a:p>
            <a:endParaRPr lang="en-GB" dirty="0"/>
          </a:p>
          <a:p>
            <a:r>
              <a:rPr lang="en-GB" dirty="0"/>
              <a:t> </a:t>
            </a:r>
          </a:p>
        </p:txBody>
      </p:sp>
      <p:pic>
        <p:nvPicPr>
          <p:cNvPr id="5" name="Picture 4"/>
          <p:cNvPicPr>
            <a:picLocks noChangeAspect="1"/>
          </p:cNvPicPr>
          <p:nvPr/>
        </p:nvPicPr>
        <p:blipFill>
          <a:blip r:embed="rId3"/>
          <a:stretch>
            <a:fillRect/>
          </a:stretch>
        </p:blipFill>
        <p:spPr>
          <a:xfrm>
            <a:off x="230646" y="1600201"/>
            <a:ext cx="4485506" cy="3764843"/>
          </a:xfrm>
          <a:prstGeom prst="rect">
            <a:avLst/>
          </a:prstGeom>
          <a:ln>
            <a:solidFill>
              <a:schemeClr val="tx1"/>
            </a:solidFill>
          </a:ln>
        </p:spPr>
      </p:pic>
      <p:sp>
        <p:nvSpPr>
          <p:cNvPr id="6" name="Rectangle 5"/>
          <p:cNvSpPr/>
          <p:nvPr/>
        </p:nvSpPr>
        <p:spPr>
          <a:xfrm>
            <a:off x="341523" y="2027104"/>
            <a:ext cx="2060154" cy="308472"/>
          </a:xfrm>
          <a:prstGeom prst="rect">
            <a:avLst/>
          </a:prstGeom>
          <a:noFill/>
          <a:ln w="28575"/>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7" name="Rectangle 6"/>
          <p:cNvSpPr/>
          <p:nvPr/>
        </p:nvSpPr>
        <p:spPr>
          <a:xfrm>
            <a:off x="341522" y="3005769"/>
            <a:ext cx="2864385" cy="308472"/>
          </a:xfrm>
          <a:prstGeom prst="rect">
            <a:avLst/>
          </a:prstGeom>
          <a:noFill/>
          <a:ln w="28575"/>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8" name="Rectangle 7"/>
          <p:cNvSpPr/>
          <p:nvPr/>
        </p:nvSpPr>
        <p:spPr>
          <a:xfrm>
            <a:off x="341522" y="4031170"/>
            <a:ext cx="4109291" cy="308472"/>
          </a:xfrm>
          <a:prstGeom prst="rect">
            <a:avLst/>
          </a:prstGeom>
          <a:noFill/>
          <a:ln w="28575"/>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9" name="TextBox 8"/>
          <p:cNvSpPr txBox="1"/>
          <p:nvPr/>
        </p:nvSpPr>
        <p:spPr>
          <a:xfrm>
            <a:off x="5100810" y="1685581"/>
            <a:ext cx="4153359" cy="646331"/>
          </a:xfrm>
          <a:prstGeom prst="rect">
            <a:avLst/>
          </a:prstGeom>
          <a:noFill/>
          <a:ln>
            <a:solidFill>
              <a:schemeClr val="accent4">
                <a:lumMod val="50000"/>
              </a:schemeClr>
            </a:solidFill>
          </a:ln>
        </p:spPr>
        <p:txBody>
          <a:bodyPr wrap="square" rtlCol="0">
            <a:spAutoFit/>
          </a:bodyPr>
          <a:lstStyle/>
          <a:p>
            <a:r>
              <a:rPr lang="en-GB" dirty="0"/>
              <a:t>Help with understanding or identifying long-standing issues</a:t>
            </a:r>
          </a:p>
        </p:txBody>
      </p:sp>
      <p:sp>
        <p:nvSpPr>
          <p:cNvPr id="10" name="TextBox 9"/>
          <p:cNvSpPr txBox="1"/>
          <p:nvPr/>
        </p:nvSpPr>
        <p:spPr>
          <a:xfrm>
            <a:off x="5100809" y="2757909"/>
            <a:ext cx="4153359" cy="923330"/>
          </a:xfrm>
          <a:prstGeom prst="rect">
            <a:avLst/>
          </a:prstGeom>
          <a:noFill/>
          <a:ln>
            <a:solidFill>
              <a:schemeClr val="accent4">
                <a:lumMod val="50000"/>
              </a:schemeClr>
            </a:solidFill>
          </a:ln>
        </p:spPr>
        <p:txBody>
          <a:bodyPr wrap="square" rtlCol="0">
            <a:spAutoFit/>
          </a:bodyPr>
          <a:lstStyle/>
          <a:p>
            <a:r>
              <a:rPr lang="en-GB" dirty="0"/>
              <a:t>Well-being check. Form tutor or class teacher would be best placed as they see the child every day.</a:t>
            </a:r>
          </a:p>
        </p:txBody>
      </p:sp>
      <p:sp>
        <p:nvSpPr>
          <p:cNvPr id="11" name="TextBox 10"/>
          <p:cNvSpPr txBox="1"/>
          <p:nvPr/>
        </p:nvSpPr>
        <p:spPr>
          <a:xfrm>
            <a:off x="5111750" y="4008905"/>
            <a:ext cx="4153359" cy="1477328"/>
          </a:xfrm>
          <a:prstGeom prst="rect">
            <a:avLst/>
          </a:prstGeom>
          <a:noFill/>
          <a:ln>
            <a:solidFill>
              <a:schemeClr val="accent4">
                <a:lumMod val="50000"/>
              </a:schemeClr>
            </a:solidFill>
          </a:ln>
        </p:spPr>
        <p:txBody>
          <a:bodyPr wrap="square" rtlCol="0">
            <a:spAutoFit/>
          </a:bodyPr>
          <a:lstStyle/>
          <a:p>
            <a:r>
              <a:rPr lang="en-GB" dirty="0"/>
              <a:t>In PEPs for KS4/post 16 aged students - early identification of strengths, ambitions, pathways means additional support and opportunities can be found.</a:t>
            </a:r>
          </a:p>
        </p:txBody>
      </p:sp>
      <p:cxnSp>
        <p:nvCxnSpPr>
          <p:cNvPr id="13" name="Straight Connector 12"/>
          <p:cNvCxnSpPr>
            <a:stCxn id="6" idx="3"/>
            <a:endCxn id="9" idx="1"/>
          </p:cNvCxnSpPr>
          <p:nvPr/>
        </p:nvCxnSpPr>
        <p:spPr>
          <a:xfrm flipV="1">
            <a:off x="2401677" y="2008747"/>
            <a:ext cx="2699133" cy="172593"/>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a:stCxn id="7" idx="3"/>
            <a:endCxn id="10" idx="1"/>
          </p:cNvCxnSpPr>
          <p:nvPr/>
        </p:nvCxnSpPr>
        <p:spPr>
          <a:xfrm>
            <a:off x="3205907" y="3160005"/>
            <a:ext cx="1894902" cy="59569"/>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a:stCxn id="8" idx="3"/>
            <a:endCxn id="11" idx="1"/>
          </p:cNvCxnSpPr>
          <p:nvPr/>
        </p:nvCxnSpPr>
        <p:spPr>
          <a:xfrm>
            <a:off x="4450813" y="4185406"/>
            <a:ext cx="660937" cy="562163"/>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1478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SEND</a:t>
            </a:r>
          </a:p>
        </p:txBody>
      </p:sp>
      <p:sp>
        <p:nvSpPr>
          <p:cNvPr id="3" name="Content Placeholder 2"/>
          <p:cNvSpPr>
            <a:spLocks noGrp="1"/>
          </p:cNvSpPr>
          <p:nvPr>
            <p:ph sz="half" idx="1"/>
          </p:nvPr>
        </p:nvSpPr>
        <p:spPr/>
        <p:txBody>
          <a:bodyPr/>
          <a:lstStyle/>
          <a:p>
            <a:r>
              <a:rPr lang="en-GB" dirty="0"/>
              <a:t>To be completed by the school SENCO if the CYP has an Education Health Care Plan (EHCP) or is receiving additional support for any identified SEND (SEN Support : Code K).</a:t>
            </a:r>
          </a:p>
          <a:p>
            <a:endParaRPr lang="en-GB" dirty="0"/>
          </a:p>
          <a:p>
            <a:r>
              <a:rPr lang="en-GB" dirty="0"/>
              <a:t>This allows all parties to know when Annual Reviews are (which should  be scheduled at the same time as the PEP), when the last EP reports took place and what the main area of need is.</a:t>
            </a:r>
          </a:p>
          <a:p>
            <a:r>
              <a:rPr lang="en-GB" dirty="0"/>
              <a:t>If there are no additional needs, then just click.</a:t>
            </a:r>
          </a:p>
        </p:txBody>
      </p:sp>
      <p:pic>
        <p:nvPicPr>
          <p:cNvPr id="6" name="Picture 5">
            <a:extLst>
              <a:ext uri="{FF2B5EF4-FFF2-40B4-BE49-F238E27FC236}">
                <a16:creationId xmlns:a16="http://schemas.microsoft.com/office/drawing/2014/main" id="{E05069A0-5540-47F1-9FDB-CB7DF2D2DFB1}"/>
              </a:ext>
            </a:extLst>
          </p:cNvPr>
          <p:cNvPicPr>
            <a:picLocks noChangeAspect="1"/>
          </p:cNvPicPr>
          <p:nvPr/>
        </p:nvPicPr>
        <p:blipFill>
          <a:blip r:embed="rId3"/>
          <a:stretch>
            <a:fillRect/>
          </a:stretch>
        </p:blipFill>
        <p:spPr>
          <a:xfrm>
            <a:off x="5297515" y="862155"/>
            <a:ext cx="4871350" cy="4694135"/>
          </a:xfrm>
          <a:prstGeom prst="rect">
            <a:avLst/>
          </a:prstGeom>
          <a:ln>
            <a:solidFill>
              <a:schemeClr val="tx1"/>
            </a:solidFill>
          </a:ln>
        </p:spPr>
      </p:pic>
    </p:spTree>
    <p:extLst>
      <p:ext uri="{BB962C8B-B14F-4D97-AF65-F5344CB8AC3E}">
        <p14:creationId xmlns:p14="http://schemas.microsoft.com/office/powerpoint/2010/main" val="2742108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SMART target</a:t>
            </a:r>
          </a:p>
        </p:txBody>
      </p:sp>
      <p:pic>
        <p:nvPicPr>
          <p:cNvPr id="5" name="Picture 4"/>
          <p:cNvPicPr>
            <a:picLocks noChangeAspect="1"/>
          </p:cNvPicPr>
          <p:nvPr/>
        </p:nvPicPr>
        <p:blipFill>
          <a:blip r:embed="rId3"/>
          <a:stretch>
            <a:fillRect/>
          </a:stretch>
        </p:blipFill>
        <p:spPr>
          <a:xfrm>
            <a:off x="32974" y="992436"/>
            <a:ext cx="10157552" cy="1397658"/>
          </a:xfrm>
          <a:prstGeom prst="rect">
            <a:avLst/>
          </a:prstGeom>
        </p:spPr>
      </p:pic>
      <p:sp>
        <p:nvSpPr>
          <p:cNvPr id="6" name="TextBox 5"/>
          <p:cNvSpPr txBox="1"/>
          <p:nvPr/>
        </p:nvSpPr>
        <p:spPr>
          <a:xfrm>
            <a:off x="511175" y="2813803"/>
            <a:ext cx="9628742" cy="3939540"/>
          </a:xfrm>
          <a:prstGeom prst="rect">
            <a:avLst/>
          </a:prstGeom>
          <a:noFill/>
        </p:spPr>
        <p:txBody>
          <a:bodyPr wrap="square" rtlCol="0">
            <a:spAutoFit/>
          </a:bodyPr>
          <a:lstStyle/>
          <a:p>
            <a:r>
              <a:rPr lang="en-GB" sz="2400" dirty="0"/>
              <a:t>Activity: Which of these are the best targets and why?</a:t>
            </a:r>
          </a:p>
          <a:p>
            <a:endParaRPr lang="en-GB" sz="2400" dirty="0"/>
          </a:p>
          <a:p>
            <a:pPr marL="342900" indent="-342900">
              <a:buAutoNum type="arabicPeriod"/>
            </a:pPr>
            <a:r>
              <a:rPr lang="en-GB" sz="2200" dirty="0"/>
              <a:t>To try to achieve a 3+ in English Language in their next school report.</a:t>
            </a:r>
          </a:p>
          <a:p>
            <a:pPr marL="342900" indent="-342900">
              <a:buAutoNum type="arabicPeriod"/>
            </a:pPr>
            <a:r>
              <a:rPr lang="en-GB" sz="2200" dirty="0"/>
              <a:t>To improve their use of spelling and grammar within their English Language lesson.</a:t>
            </a:r>
          </a:p>
          <a:p>
            <a:pPr marL="342900" indent="-342900">
              <a:buAutoNum type="arabicPeriod"/>
            </a:pPr>
            <a:r>
              <a:rPr lang="en-GB" sz="2200" dirty="0"/>
              <a:t>To confidently recall number bonds to 10 by the end of the autumn term</a:t>
            </a:r>
          </a:p>
          <a:p>
            <a:pPr marL="342900" indent="-342900">
              <a:buAutoNum type="arabicPeriod"/>
            </a:pPr>
            <a:r>
              <a:rPr lang="en-GB" sz="2200" dirty="0"/>
              <a:t>To stay focused and engaged throughout their English Language lesson.</a:t>
            </a:r>
          </a:p>
          <a:p>
            <a:pPr marL="342900" indent="-342900">
              <a:buAutoNum type="arabicPeriod"/>
            </a:pPr>
            <a:r>
              <a:rPr lang="en-GB" sz="2200" dirty="0"/>
              <a:t>To ensure that they do all of their homework.</a:t>
            </a:r>
          </a:p>
          <a:p>
            <a:pPr marL="342900" indent="-342900">
              <a:buAutoNum type="arabicPeriod"/>
            </a:pPr>
            <a:endParaRPr lang="en-GB" sz="2200" dirty="0"/>
          </a:p>
          <a:p>
            <a:pPr marL="342900" indent="-342900">
              <a:buAutoNum type="arabicPeriod"/>
            </a:pPr>
            <a:endParaRPr lang="en-GB" sz="2400" dirty="0"/>
          </a:p>
          <a:p>
            <a:pPr marL="342900" indent="-342900">
              <a:buAutoNum type="arabicPeriod"/>
            </a:pPr>
            <a:endParaRPr lang="en-GB" sz="2400" dirty="0"/>
          </a:p>
        </p:txBody>
      </p:sp>
      <p:sp>
        <p:nvSpPr>
          <p:cNvPr id="4" name="TextBox 3">
            <a:extLst>
              <a:ext uri="{FF2B5EF4-FFF2-40B4-BE49-F238E27FC236}">
                <a16:creationId xmlns:a16="http://schemas.microsoft.com/office/drawing/2014/main" id="{A5630897-0D28-4D38-81FC-91C167F3CAE4}"/>
              </a:ext>
            </a:extLst>
          </p:cNvPr>
          <p:cNvSpPr txBox="1"/>
          <p:nvPr/>
        </p:nvSpPr>
        <p:spPr>
          <a:xfrm>
            <a:off x="576072" y="3562588"/>
            <a:ext cx="9043416" cy="451628"/>
          </a:xfrm>
          <a:prstGeom prst="rect">
            <a:avLst/>
          </a:prstGeom>
          <a:noFill/>
          <a:ln w="28575">
            <a:solidFill>
              <a:schemeClr val="tx1"/>
            </a:solidFill>
          </a:ln>
        </p:spPr>
        <p:txBody>
          <a:bodyPr wrap="square" rtlCol="0">
            <a:spAutoFit/>
          </a:bodyPr>
          <a:lstStyle/>
          <a:p>
            <a:endParaRPr lang="en-GB" dirty="0"/>
          </a:p>
        </p:txBody>
      </p:sp>
      <p:sp>
        <p:nvSpPr>
          <p:cNvPr id="7" name="TextBox 6">
            <a:extLst>
              <a:ext uri="{FF2B5EF4-FFF2-40B4-BE49-F238E27FC236}">
                <a16:creationId xmlns:a16="http://schemas.microsoft.com/office/drawing/2014/main" id="{8E8ADEA1-0AC8-4A3A-9334-C439B007C61A}"/>
              </a:ext>
            </a:extLst>
          </p:cNvPr>
          <p:cNvSpPr txBox="1"/>
          <p:nvPr/>
        </p:nvSpPr>
        <p:spPr>
          <a:xfrm>
            <a:off x="576072" y="4535424"/>
            <a:ext cx="9281160" cy="451628"/>
          </a:xfrm>
          <a:prstGeom prst="rect">
            <a:avLst/>
          </a:prstGeom>
          <a:noFill/>
          <a:ln w="28575">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190707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79" y="274638"/>
            <a:ext cx="9201150" cy="1143000"/>
          </a:xfrm>
        </p:spPr>
        <p:txBody>
          <a:bodyPr/>
          <a:lstStyle/>
          <a:p>
            <a:r>
              <a:rPr lang="en-GB" dirty="0"/>
              <a:t>SMART target</a:t>
            </a:r>
          </a:p>
        </p:txBody>
      </p:sp>
      <p:sp>
        <p:nvSpPr>
          <p:cNvPr id="3" name="Content Placeholder 2"/>
          <p:cNvSpPr>
            <a:spLocks noGrp="1"/>
          </p:cNvSpPr>
          <p:nvPr>
            <p:ph sz="half" idx="1"/>
          </p:nvPr>
        </p:nvSpPr>
        <p:spPr>
          <a:xfrm>
            <a:off x="170392" y="1155418"/>
            <a:ext cx="3013483" cy="4782674"/>
          </a:xfrm>
        </p:spPr>
        <p:txBody>
          <a:bodyPr/>
          <a:lstStyle/>
          <a:p>
            <a:r>
              <a:rPr lang="en-GB" sz="2800" b="1" dirty="0"/>
              <a:t>S</a:t>
            </a:r>
            <a:r>
              <a:rPr lang="en-GB" sz="2400" dirty="0"/>
              <a:t>pecific</a:t>
            </a:r>
          </a:p>
          <a:p>
            <a:r>
              <a:rPr lang="en-GB" sz="2800" b="1" dirty="0"/>
              <a:t>M</a:t>
            </a:r>
            <a:r>
              <a:rPr lang="en-GB" sz="2400" dirty="0"/>
              <a:t>easureable</a:t>
            </a:r>
          </a:p>
          <a:p>
            <a:r>
              <a:rPr lang="en-GB" sz="2800" b="1" dirty="0"/>
              <a:t>A</a:t>
            </a:r>
            <a:r>
              <a:rPr lang="en-GB" sz="2400" dirty="0"/>
              <a:t>chievable/Attainable</a:t>
            </a:r>
          </a:p>
          <a:p>
            <a:r>
              <a:rPr lang="en-GB" sz="2800" b="1" dirty="0"/>
              <a:t>R</a:t>
            </a:r>
            <a:r>
              <a:rPr lang="en-GB" sz="2400" dirty="0"/>
              <a:t>ealistic/Relevant</a:t>
            </a:r>
          </a:p>
          <a:p>
            <a:r>
              <a:rPr lang="en-GB" sz="2800" b="1" dirty="0"/>
              <a:t>T</a:t>
            </a:r>
            <a:r>
              <a:rPr lang="en-GB" sz="2400" dirty="0"/>
              <a:t>ime bound</a:t>
            </a:r>
          </a:p>
          <a:p>
            <a:endParaRPr lang="en-GB" sz="2400" dirty="0"/>
          </a:p>
          <a:p>
            <a:r>
              <a:rPr lang="en-GB" sz="2400" dirty="0"/>
              <a:t>Note: The actions should identify what support others can provide. Not what the child can or should do</a:t>
            </a:r>
          </a:p>
        </p:txBody>
      </p:sp>
      <p:sp>
        <p:nvSpPr>
          <p:cNvPr id="4" name="Content Placeholder 3"/>
          <p:cNvSpPr>
            <a:spLocks noGrp="1"/>
          </p:cNvSpPr>
          <p:nvPr>
            <p:ph sz="half" idx="2"/>
          </p:nvPr>
        </p:nvSpPr>
        <p:spPr/>
        <p:txBody>
          <a:bodyPr/>
          <a:lstStyle/>
          <a:p>
            <a:endParaRPr lang="en-GB"/>
          </a:p>
        </p:txBody>
      </p:sp>
      <p:pic>
        <p:nvPicPr>
          <p:cNvPr id="5" name="Picture 4"/>
          <p:cNvPicPr>
            <a:picLocks noChangeAspect="1"/>
          </p:cNvPicPr>
          <p:nvPr/>
        </p:nvPicPr>
        <p:blipFill>
          <a:blip r:embed="rId3"/>
          <a:stretch>
            <a:fillRect/>
          </a:stretch>
        </p:blipFill>
        <p:spPr>
          <a:xfrm>
            <a:off x="3391636" y="611480"/>
            <a:ext cx="6831864" cy="5613840"/>
          </a:xfrm>
          <a:prstGeom prst="rect">
            <a:avLst/>
          </a:prstGeom>
        </p:spPr>
      </p:pic>
      <p:cxnSp>
        <p:nvCxnSpPr>
          <p:cNvPr id="7" name="Straight Arrow Connector 6"/>
          <p:cNvCxnSpPr/>
          <p:nvPr/>
        </p:nvCxnSpPr>
        <p:spPr>
          <a:xfrm>
            <a:off x="1333041" y="1417638"/>
            <a:ext cx="4439798" cy="697601"/>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2115239" y="1905918"/>
            <a:ext cx="3657600" cy="239066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3294043" y="2420957"/>
            <a:ext cx="2478796" cy="2558667"/>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3281468" y="2452081"/>
            <a:ext cx="2491371" cy="3375842"/>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2770293" y="2921397"/>
            <a:ext cx="3002546" cy="604001"/>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V="1">
            <a:off x="1927952" y="2809301"/>
            <a:ext cx="3844887" cy="583894"/>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2486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randombar(horizontal)">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3DF347B-C0FA-4950-B81D-5DADB546D437}"/>
              </a:ext>
            </a:extLst>
          </p:cNvPr>
          <p:cNvSpPr txBox="1"/>
          <p:nvPr/>
        </p:nvSpPr>
        <p:spPr>
          <a:xfrm>
            <a:off x="3492348" y="4310246"/>
            <a:ext cx="2295144" cy="369332"/>
          </a:xfrm>
          <a:prstGeom prst="rect">
            <a:avLst/>
          </a:prstGeom>
          <a:noFill/>
          <a:ln>
            <a:solidFill>
              <a:schemeClr val="tx1"/>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endParaRPr lang="en-GB" dirty="0"/>
          </a:p>
        </p:txBody>
      </p:sp>
      <p:sp>
        <p:nvSpPr>
          <p:cNvPr id="2" name="Title 1"/>
          <p:cNvSpPr>
            <a:spLocks noGrp="1"/>
          </p:cNvSpPr>
          <p:nvPr>
            <p:ph type="title"/>
          </p:nvPr>
        </p:nvSpPr>
        <p:spPr>
          <a:solidFill>
            <a:schemeClr val="bg1"/>
          </a:solidFill>
        </p:spPr>
        <p:txBody>
          <a:bodyPr/>
          <a:lstStyle/>
          <a:p>
            <a:r>
              <a:rPr lang="en-GB" dirty="0"/>
              <a:t>Pupil Premium Plus funding</a:t>
            </a:r>
          </a:p>
        </p:txBody>
      </p:sp>
      <p:sp>
        <p:nvSpPr>
          <p:cNvPr id="3" name="Content Placeholder 2"/>
          <p:cNvSpPr>
            <a:spLocks noGrp="1"/>
          </p:cNvSpPr>
          <p:nvPr>
            <p:ph sz="half" idx="1"/>
          </p:nvPr>
        </p:nvSpPr>
        <p:spPr>
          <a:xfrm>
            <a:off x="511175" y="1600206"/>
            <a:ext cx="2804901" cy="4525963"/>
          </a:xfrm>
          <a:solidFill>
            <a:schemeClr val="bg1"/>
          </a:solidFill>
        </p:spPr>
        <p:txBody>
          <a:bodyPr/>
          <a:lstStyle/>
          <a:p>
            <a:r>
              <a:rPr lang="en-GB" dirty="0"/>
              <a:t>If one of the actions for the SMART target needs funding. This can be applied for beneath.</a:t>
            </a:r>
          </a:p>
          <a:p>
            <a:endParaRPr lang="en-GB" dirty="0"/>
          </a:p>
          <a:p>
            <a:r>
              <a:rPr lang="en-GB" dirty="0"/>
              <a:t>For any funding request specific details are required:-</a:t>
            </a:r>
          </a:p>
          <a:p>
            <a:pPr marL="342900" indent="-342900">
              <a:buFont typeface="Arial" panose="020B0604020202020204" pitchFamily="34" charset="0"/>
              <a:buChar char="•"/>
            </a:pPr>
            <a:r>
              <a:rPr lang="en-GB" dirty="0"/>
              <a:t>Description</a:t>
            </a:r>
          </a:p>
          <a:p>
            <a:pPr marL="342900" indent="-342900">
              <a:buFont typeface="Arial" panose="020B0604020202020204" pitchFamily="34" charset="0"/>
              <a:buChar char="•"/>
            </a:pPr>
            <a:r>
              <a:rPr lang="en-GB" dirty="0"/>
              <a:t>Cost</a:t>
            </a:r>
          </a:p>
          <a:p>
            <a:pPr marL="342900" indent="-342900">
              <a:buFont typeface="Arial" panose="020B0604020202020204" pitchFamily="34" charset="0"/>
              <a:buChar char="•"/>
            </a:pPr>
            <a:r>
              <a:rPr lang="en-GB" dirty="0"/>
              <a:t>Frequency</a:t>
            </a:r>
          </a:p>
          <a:p>
            <a:pPr marL="342900" indent="-342900">
              <a:buFont typeface="Arial" panose="020B0604020202020204" pitchFamily="34" charset="0"/>
              <a:buChar char="•"/>
            </a:pPr>
            <a:r>
              <a:rPr lang="en-GB" dirty="0"/>
              <a:t>Impact</a:t>
            </a:r>
          </a:p>
          <a:p>
            <a:pPr marL="342900" indent="-342900">
              <a:buFont typeface="Arial" panose="020B0604020202020204" pitchFamily="34" charset="0"/>
              <a:buChar char="•"/>
            </a:pPr>
            <a:r>
              <a:rPr lang="en-GB" dirty="0"/>
              <a:t>Evaluation.</a:t>
            </a:r>
          </a:p>
        </p:txBody>
      </p:sp>
      <p:pic>
        <p:nvPicPr>
          <p:cNvPr id="5" name="Picture 4"/>
          <p:cNvPicPr>
            <a:picLocks noChangeAspect="1"/>
          </p:cNvPicPr>
          <p:nvPr/>
        </p:nvPicPr>
        <p:blipFill>
          <a:blip r:embed="rId3"/>
          <a:stretch>
            <a:fillRect/>
          </a:stretch>
        </p:blipFill>
        <p:spPr>
          <a:xfrm>
            <a:off x="3426322" y="1558850"/>
            <a:ext cx="6731152" cy="3976795"/>
          </a:xfrm>
          <a:prstGeom prst="rect">
            <a:avLst/>
          </a:prstGeom>
          <a:ln w="12700">
            <a:solidFill>
              <a:schemeClr val="tx1"/>
            </a:solidFill>
          </a:ln>
        </p:spPr>
      </p:pic>
      <p:sp>
        <p:nvSpPr>
          <p:cNvPr id="6" name="Rectangle 5"/>
          <p:cNvSpPr/>
          <p:nvPr/>
        </p:nvSpPr>
        <p:spPr>
          <a:xfrm>
            <a:off x="3635566" y="2456761"/>
            <a:ext cx="6312665" cy="550844"/>
          </a:xfrm>
          <a:prstGeom prst="rect">
            <a:avLst/>
          </a:prstGeom>
          <a:noFill/>
          <a:ln w="38100"/>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8" name="Straight Connector 7"/>
          <p:cNvCxnSpPr>
            <a:cxnSpLocks/>
            <a:stCxn id="6" idx="2"/>
            <a:endCxn id="11" idx="0"/>
          </p:cNvCxnSpPr>
          <p:nvPr/>
        </p:nvCxnSpPr>
        <p:spPr>
          <a:xfrm>
            <a:off x="6791899" y="3007605"/>
            <a:ext cx="1712418" cy="539643"/>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907426" y="3547248"/>
            <a:ext cx="3193782" cy="2554545"/>
          </a:xfrm>
          <a:prstGeom prst="rect">
            <a:avLst/>
          </a:prstGeom>
          <a:solidFill>
            <a:schemeClr val="bg1"/>
          </a:solidFill>
          <a:ln w="28575">
            <a:solidFill>
              <a:schemeClr val="tx1"/>
            </a:solidFill>
          </a:ln>
        </p:spPr>
        <p:txBody>
          <a:bodyPr wrap="square" rtlCol="0">
            <a:spAutoFit/>
          </a:bodyPr>
          <a:lstStyle/>
          <a:p>
            <a:r>
              <a:rPr lang="en-GB" sz="1600" dirty="0"/>
              <a:t>For secondary aged students, the most common request it to receive tuition. This can be sourced by the Virtual School and take place at their home, school or a local public space. A referral form for additional information is found here and – once completed and saved – is uploaded here.</a:t>
            </a:r>
          </a:p>
        </p:txBody>
      </p:sp>
      <p:sp>
        <p:nvSpPr>
          <p:cNvPr id="21" name="TextBox 20">
            <a:extLst>
              <a:ext uri="{FF2B5EF4-FFF2-40B4-BE49-F238E27FC236}">
                <a16:creationId xmlns:a16="http://schemas.microsoft.com/office/drawing/2014/main" id="{A027885A-E47A-4D2A-9A34-0F74F191F86F}"/>
              </a:ext>
            </a:extLst>
          </p:cNvPr>
          <p:cNvSpPr txBox="1"/>
          <p:nvPr/>
        </p:nvSpPr>
        <p:spPr>
          <a:xfrm>
            <a:off x="2505456" y="4469166"/>
            <a:ext cx="3575303" cy="2308324"/>
          </a:xfrm>
          <a:prstGeom prst="rect">
            <a:avLst/>
          </a:prstGeom>
          <a:solidFill>
            <a:schemeClr val="bg1"/>
          </a:solidFill>
          <a:ln w="31750">
            <a:solidFill>
              <a:schemeClr val="tx1"/>
            </a:solidFill>
          </a:ln>
        </p:spPr>
        <p:txBody>
          <a:bodyPr wrap="square" rtlCol="0">
            <a:spAutoFit/>
          </a:bodyPr>
          <a:lstStyle/>
          <a:p>
            <a:r>
              <a:rPr lang="en-GB" sz="1600" dirty="0"/>
              <a:t>Intervention types</a:t>
            </a:r>
          </a:p>
          <a:p>
            <a:pPr marL="285750" indent="-285750">
              <a:buFont typeface="Arial" panose="020B0604020202020204" pitchFamily="34" charset="0"/>
              <a:buChar char="•"/>
            </a:pPr>
            <a:r>
              <a:rPr lang="en-GB" sz="1600" dirty="0"/>
              <a:t>1:1 tuition / small group support</a:t>
            </a:r>
          </a:p>
          <a:p>
            <a:pPr marL="285750" indent="-285750">
              <a:buFont typeface="Arial" panose="020B0604020202020204" pitchFamily="34" charset="0"/>
              <a:buChar char="•"/>
            </a:pPr>
            <a:r>
              <a:rPr lang="en-GB" sz="1600" dirty="0"/>
              <a:t>mentoring / coaching</a:t>
            </a:r>
          </a:p>
          <a:p>
            <a:pPr marL="285750" indent="-285750">
              <a:buFont typeface="Arial" panose="020B0604020202020204" pitchFamily="34" charset="0"/>
              <a:buChar char="•"/>
            </a:pPr>
            <a:r>
              <a:rPr lang="en-GB" sz="1600" dirty="0"/>
              <a:t>therapeutic / specialist support</a:t>
            </a:r>
          </a:p>
          <a:p>
            <a:pPr marL="285750" indent="-285750">
              <a:buFont typeface="Arial" panose="020B0604020202020204" pitchFamily="34" charset="0"/>
              <a:buChar char="•"/>
            </a:pPr>
            <a:r>
              <a:rPr lang="en-GB" sz="1600" dirty="0"/>
              <a:t>alternative education</a:t>
            </a:r>
          </a:p>
          <a:p>
            <a:pPr marL="285750" indent="-285750">
              <a:buFont typeface="Arial" panose="020B0604020202020204" pitchFamily="34" charset="0"/>
              <a:buChar char="•"/>
            </a:pPr>
            <a:r>
              <a:rPr lang="en-GB" sz="1600" dirty="0"/>
              <a:t>extra curricular activities</a:t>
            </a:r>
          </a:p>
          <a:p>
            <a:pPr marL="285750" indent="-285750">
              <a:buFont typeface="Arial" panose="020B0604020202020204" pitchFamily="34" charset="0"/>
              <a:buChar char="•"/>
            </a:pPr>
            <a:r>
              <a:rPr lang="en-GB" sz="1600" dirty="0"/>
              <a:t>pupil incentives</a:t>
            </a:r>
          </a:p>
          <a:p>
            <a:pPr marL="285750" indent="-285750">
              <a:buFont typeface="Arial" panose="020B0604020202020204" pitchFamily="34" charset="0"/>
              <a:buChar char="•"/>
            </a:pPr>
            <a:r>
              <a:rPr lang="en-GB" sz="1600" dirty="0"/>
              <a:t>digital technology</a:t>
            </a:r>
          </a:p>
          <a:p>
            <a:pPr marL="285750" indent="-285750">
              <a:buFont typeface="Arial" panose="020B0604020202020204" pitchFamily="34" charset="0"/>
              <a:buChar char="•"/>
            </a:pPr>
            <a:r>
              <a:rPr lang="en-GB" sz="1600" dirty="0"/>
              <a:t>education resources</a:t>
            </a:r>
          </a:p>
        </p:txBody>
      </p:sp>
      <p:sp>
        <p:nvSpPr>
          <p:cNvPr id="22" name="TextBox 21">
            <a:extLst>
              <a:ext uri="{FF2B5EF4-FFF2-40B4-BE49-F238E27FC236}">
                <a16:creationId xmlns:a16="http://schemas.microsoft.com/office/drawing/2014/main" id="{5E17617D-0683-4527-A14A-DA6ABC7F31B9}"/>
              </a:ext>
            </a:extLst>
          </p:cNvPr>
          <p:cNvSpPr txBox="1"/>
          <p:nvPr/>
        </p:nvSpPr>
        <p:spPr>
          <a:xfrm>
            <a:off x="3431602" y="3510438"/>
            <a:ext cx="1253388" cy="369332"/>
          </a:xfrm>
          <a:prstGeom prst="rect">
            <a:avLst/>
          </a:prstGeom>
          <a:noFill/>
          <a:ln w="38100">
            <a:solidFill>
              <a:schemeClr val="tx1"/>
            </a:solidFill>
          </a:ln>
        </p:spPr>
        <p:txBody>
          <a:bodyPr wrap="square" rtlCol="0">
            <a:spAutoFit/>
          </a:bodyPr>
          <a:lstStyle/>
          <a:p>
            <a:endParaRPr lang="en-GB" dirty="0">
              <a:highlight>
                <a:srgbClr val="FFFF00"/>
              </a:highlight>
            </a:endParaRPr>
          </a:p>
        </p:txBody>
      </p:sp>
      <p:cxnSp>
        <p:nvCxnSpPr>
          <p:cNvPr id="24" name="Straight Connector 23">
            <a:extLst>
              <a:ext uri="{FF2B5EF4-FFF2-40B4-BE49-F238E27FC236}">
                <a16:creationId xmlns:a16="http://schemas.microsoft.com/office/drawing/2014/main" id="{227015C5-98D1-43D4-A18F-3C4D5487520E}"/>
              </a:ext>
            </a:extLst>
          </p:cNvPr>
          <p:cNvCxnSpPr/>
          <p:nvPr/>
        </p:nvCxnSpPr>
        <p:spPr>
          <a:xfrm flipH="1">
            <a:off x="3635566" y="3905516"/>
            <a:ext cx="287210" cy="56365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7746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the next PEP…..</a:t>
            </a:r>
          </a:p>
        </p:txBody>
      </p:sp>
      <p:sp>
        <p:nvSpPr>
          <p:cNvPr id="3" name="Content Placeholder 2"/>
          <p:cNvSpPr>
            <a:spLocks noGrp="1"/>
          </p:cNvSpPr>
          <p:nvPr>
            <p:ph sz="half" idx="1"/>
          </p:nvPr>
        </p:nvSpPr>
        <p:spPr>
          <a:xfrm>
            <a:off x="511174" y="4125421"/>
            <a:ext cx="9201150" cy="1333832"/>
          </a:xfrm>
        </p:spPr>
        <p:txBody>
          <a:bodyPr/>
          <a:lstStyle/>
          <a:p>
            <a:r>
              <a:rPr lang="en-GB" dirty="0"/>
              <a:t>At the bottom of each target is the evaluation. In the next PEP you identify if it was achieved or not and comment.</a:t>
            </a:r>
          </a:p>
          <a:p>
            <a:endParaRPr lang="en-GB" dirty="0"/>
          </a:p>
          <a:p>
            <a:r>
              <a:rPr lang="en-GB" dirty="0"/>
              <a:t>Note, you cannot apply for further funding on this target. If you wish for additional funding to achieve the target then you need to evaluate this as not achieved and begin a new target.</a:t>
            </a:r>
          </a:p>
        </p:txBody>
      </p:sp>
      <p:pic>
        <p:nvPicPr>
          <p:cNvPr id="5" name="Picture 4"/>
          <p:cNvPicPr>
            <a:picLocks noChangeAspect="1"/>
          </p:cNvPicPr>
          <p:nvPr/>
        </p:nvPicPr>
        <p:blipFill>
          <a:blip r:embed="rId3"/>
          <a:stretch>
            <a:fillRect/>
          </a:stretch>
        </p:blipFill>
        <p:spPr>
          <a:xfrm>
            <a:off x="963612" y="1417638"/>
            <a:ext cx="8296275" cy="2381250"/>
          </a:xfrm>
          <a:prstGeom prst="rect">
            <a:avLst/>
          </a:prstGeom>
          <a:ln>
            <a:solidFill>
              <a:schemeClr val="tx1"/>
            </a:solidFill>
          </a:ln>
        </p:spPr>
      </p:pic>
    </p:spTree>
    <p:extLst>
      <p:ext uri="{BB962C8B-B14F-4D97-AF65-F5344CB8AC3E}">
        <p14:creationId xmlns:p14="http://schemas.microsoft.com/office/powerpoint/2010/main" val="1509447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 of these sections should be completed before the PEP meeting starts.</a:t>
            </a:r>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p:txBody>
          <a:bodyPr/>
          <a:lstStyle/>
          <a:p>
            <a:endParaRPr lang="en-GB"/>
          </a:p>
        </p:txBody>
      </p:sp>
      <p:pic>
        <p:nvPicPr>
          <p:cNvPr id="5" name="Picture 4"/>
          <p:cNvPicPr>
            <a:picLocks noChangeAspect="1"/>
          </p:cNvPicPr>
          <p:nvPr/>
        </p:nvPicPr>
        <p:blipFill>
          <a:blip r:embed="rId3"/>
          <a:stretch>
            <a:fillRect/>
          </a:stretch>
        </p:blipFill>
        <p:spPr>
          <a:xfrm>
            <a:off x="2442375" y="1600201"/>
            <a:ext cx="5509142" cy="4624017"/>
          </a:xfrm>
          <a:prstGeom prst="rect">
            <a:avLst/>
          </a:prstGeom>
          <a:ln>
            <a:solidFill>
              <a:schemeClr val="tx1"/>
            </a:solidFill>
          </a:ln>
        </p:spPr>
      </p:pic>
      <p:sp>
        <p:nvSpPr>
          <p:cNvPr id="6" name="Rectangle 5"/>
          <p:cNvSpPr/>
          <p:nvPr/>
        </p:nvSpPr>
        <p:spPr>
          <a:xfrm>
            <a:off x="2442375" y="5100810"/>
            <a:ext cx="2250811" cy="502878"/>
          </a:xfrm>
          <a:prstGeom prst="rect">
            <a:avLst/>
          </a:prstGeom>
          <a:noFill/>
          <a:ln w="76200"/>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158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PEP meeting</a:t>
            </a:r>
          </a:p>
        </p:txBody>
      </p:sp>
      <p:sp>
        <p:nvSpPr>
          <p:cNvPr id="3" name="Content Placeholder 2"/>
          <p:cNvSpPr>
            <a:spLocks noGrp="1"/>
          </p:cNvSpPr>
          <p:nvPr>
            <p:ph sz="half" idx="1"/>
          </p:nvPr>
        </p:nvSpPr>
        <p:spPr>
          <a:xfrm>
            <a:off x="511175" y="1600206"/>
            <a:ext cx="2970155" cy="4525963"/>
          </a:xfrm>
        </p:spPr>
        <p:txBody>
          <a:bodyPr/>
          <a:lstStyle/>
          <a:p>
            <a:r>
              <a:rPr lang="en-GB" sz="1800" dirty="0"/>
              <a:t>This is the official record of the PEP.</a:t>
            </a:r>
          </a:p>
          <a:p>
            <a:endParaRPr lang="en-GB" sz="1800" dirty="0"/>
          </a:p>
          <a:p>
            <a:r>
              <a:rPr lang="en-GB" sz="1800" dirty="0"/>
              <a:t>A PEP can only happen with a social worker present.</a:t>
            </a:r>
          </a:p>
          <a:p>
            <a:endParaRPr lang="en-GB" sz="1800" dirty="0"/>
          </a:p>
          <a:p>
            <a:r>
              <a:rPr lang="en-GB" sz="1800" dirty="0"/>
              <a:t>If the young person decides not to attend, then their views can be added through an advocate or through Section C.</a:t>
            </a:r>
          </a:p>
          <a:p>
            <a:endParaRPr lang="en-GB" sz="1800" dirty="0"/>
          </a:p>
          <a:p>
            <a:r>
              <a:rPr lang="en-GB" sz="1800" dirty="0"/>
              <a:t>A record of what is discussed is recorded here.</a:t>
            </a:r>
          </a:p>
        </p:txBody>
      </p:sp>
      <p:sp>
        <p:nvSpPr>
          <p:cNvPr id="4" name="Content Placeholder 3"/>
          <p:cNvSpPr>
            <a:spLocks noGrp="1"/>
          </p:cNvSpPr>
          <p:nvPr>
            <p:ph sz="half" idx="2"/>
          </p:nvPr>
        </p:nvSpPr>
        <p:spPr/>
        <p:txBody>
          <a:bodyPr/>
          <a:lstStyle/>
          <a:p>
            <a:endParaRPr lang="en-GB" dirty="0"/>
          </a:p>
        </p:txBody>
      </p:sp>
      <p:pic>
        <p:nvPicPr>
          <p:cNvPr id="5" name="Picture 4"/>
          <p:cNvPicPr>
            <a:picLocks noChangeAspect="1"/>
          </p:cNvPicPr>
          <p:nvPr/>
        </p:nvPicPr>
        <p:blipFill>
          <a:blip r:embed="rId3"/>
          <a:stretch>
            <a:fillRect/>
          </a:stretch>
        </p:blipFill>
        <p:spPr>
          <a:xfrm>
            <a:off x="3633366" y="1600206"/>
            <a:ext cx="6517276" cy="3691051"/>
          </a:xfrm>
          <a:prstGeom prst="rect">
            <a:avLst/>
          </a:prstGeom>
          <a:ln>
            <a:solidFill>
              <a:schemeClr val="tx1"/>
            </a:solidFill>
          </a:ln>
        </p:spPr>
      </p:pic>
    </p:spTree>
    <p:extLst>
      <p:ext uri="{BB962C8B-B14F-4D97-AF65-F5344CB8AC3E}">
        <p14:creationId xmlns:p14="http://schemas.microsoft.com/office/powerpoint/2010/main" val="1693005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Strengths and needs</a:t>
            </a:r>
          </a:p>
        </p:txBody>
      </p:sp>
      <p:sp>
        <p:nvSpPr>
          <p:cNvPr id="3" name="Content Placeholder 2"/>
          <p:cNvSpPr>
            <a:spLocks noGrp="1"/>
          </p:cNvSpPr>
          <p:nvPr>
            <p:ph sz="half" idx="1"/>
          </p:nvPr>
        </p:nvSpPr>
        <p:spPr>
          <a:xfrm>
            <a:off x="286439" y="1101688"/>
            <a:ext cx="4120309" cy="5024482"/>
          </a:xfrm>
        </p:spPr>
        <p:txBody>
          <a:bodyPr/>
          <a:lstStyle/>
          <a:p>
            <a:r>
              <a:rPr lang="en-GB" dirty="0"/>
              <a:t>This is educational – not care issues.</a:t>
            </a:r>
          </a:p>
          <a:p>
            <a:endParaRPr lang="en-GB" dirty="0"/>
          </a:p>
          <a:p>
            <a:r>
              <a:rPr lang="en-GB" dirty="0"/>
              <a:t>A round robin from teachers is best practise.</a:t>
            </a:r>
          </a:p>
          <a:p>
            <a:endParaRPr lang="en-GB" dirty="0"/>
          </a:p>
          <a:p>
            <a:r>
              <a:rPr lang="en-GB" dirty="0"/>
              <a:t>Achievements, strong performances in certain subjects, excellent work, extra curricular activities, improvements are what we are after.</a:t>
            </a:r>
          </a:p>
          <a:p>
            <a:endParaRPr lang="en-GB" dirty="0"/>
          </a:p>
          <a:p>
            <a:r>
              <a:rPr lang="en-GB" dirty="0"/>
              <a:t>Barriers – weaknesses, subjects, areas of SEN, confidence, self esteem.</a:t>
            </a:r>
          </a:p>
        </p:txBody>
      </p:sp>
      <p:sp>
        <p:nvSpPr>
          <p:cNvPr id="4" name="Content Placeholder 3"/>
          <p:cNvSpPr>
            <a:spLocks noGrp="1"/>
          </p:cNvSpPr>
          <p:nvPr>
            <p:ph sz="half" idx="2"/>
          </p:nvPr>
        </p:nvSpPr>
        <p:spPr/>
        <p:txBody>
          <a:bodyPr/>
          <a:lstStyle/>
          <a:p>
            <a:endParaRPr lang="en-GB"/>
          </a:p>
        </p:txBody>
      </p:sp>
      <p:pic>
        <p:nvPicPr>
          <p:cNvPr id="5" name="Picture 4"/>
          <p:cNvPicPr>
            <a:picLocks noChangeAspect="1"/>
          </p:cNvPicPr>
          <p:nvPr/>
        </p:nvPicPr>
        <p:blipFill>
          <a:blip r:embed="rId3"/>
          <a:stretch>
            <a:fillRect/>
          </a:stretch>
        </p:blipFill>
        <p:spPr>
          <a:xfrm>
            <a:off x="4406747" y="993635"/>
            <a:ext cx="5390774" cy="5132534"/>
          </a:xfrm>
          <a:prstGeom prst="rect">
            <a:avLst/>
          </a:prstGeom>
        </p:spPr>
      </p:pic>
    </p:spTree>
    <p:extLst>
      <p:ext uri="{BB962C8B-B14F-4D97-AF65-F5344CB8AC3E}">
        <p14:creationId xmlns:p14="http://schemas.microsoft.com/office/powerpoint/2010/main" val="67882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E7D6-0D63-4CA3-AC25-94BD3688C97F}"/>
              </a:ext>
            </a:extLst>
          </p:cNvPr>
          <p:cNvSpPr>
            <a:spLocks noGrp="1"/>
          </p:cNvSpPr>
          <p:nvPr>
            <p:ph type="title"/>
          </p:nvPr>
        </p:nvSpPr>
        <p:spPr/>
        <p:txBody>
          <a:bodyPr/>
          <a:lstStyle/>
          <a:p>
            <a:r>
              <a:rPr lang="en-GB" dirty="0"/>
              <a:t>Post 16 ePEP completion</a:t>
            </a:r>
          </a:p>
        </p:txBody>
      </p:sp>
      <p:sp>
        <p:nvSpPr>
          <p:cNvPr id="4" name="Content Placeholder 3">
            <a:extLst>
              <a:ext uri="{FF2B5EF4-FFF2-40B4-BE49-F238E27FC236}">
                <a16:creationId xmlns:a16="http://schemas.microsoft.com/office/drawing/2014/main" id="{2E3782F9-E04E-476E-BBDF-1DA4A3FD5737}"/>
              </a:ext>
            </a:extLst>
          </p:cNvPr>
          <p:cNvSpPr>
            <a:spLocks noGrp="1"/>
          </p:cNvSpPr>
          <p:nvPr>
            <p:ph sz="half" idx="2"/>
          </p:nvPr>
        </p:nvSpPr>
        <p:spPr>
          <a:xfrm>
            <a:off x="5196946" y="1600201"/>
            <a:ext cx="4515379" cy="3711538"/>
          </a:xfrm>
        </p:spPr>
        <p:txBody>
          <a:bodyPr/>
          <a:lstStyle/>
          <a:p>
            <a:endParaRPr lang="en-GB" dirty="0"/>
          </a:p>
          <a:p>
            <a:endParaRPr lang="en-GB" dirty="0"/>
          </a:p>
          <a:p>
            <a:endParaRPr lang="en-GB" dirty="0"/>
          </a:p>
          <a:p>
            <a:r>
              <a:rPr lang="en-GB" dirty="0"/>
              <a:t>Social workers and Personal Advisors are required to complete the following sections on the left, in full.</a:t>
            </a:r>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8B2BC4C5-C415-4B96-A1F5-04C45134214E}"/>
              </a:ext>
            </a:extLst>
          </p:cNvPr>
          <p:cNvPicPr>
            <a:picLocks noChangeAspect="1"/>
          </p:cNvPicPr>
          <p:nvPr/>
        </p:nvPicPr>
        <p:blipFill>
          <a:blip r:embed="rId3"/>
          <a:stretch>
            <a:fillRect/>
          </a:stretch>
        </p:blipFill>
        <p:spPr>
          <a:xfrm>
            <a:off x="511175" y="1524232"/>
            <a:ext cx="4091648" cy="3626779"/>
          </a:xfrm>
          <a:prstGeom prst="rect">
            <a:avLst/>
          </a:prstGeom>
        </p:spPr>
      </p:pic>
      <p:sp>
        <p:nvSpPr>
          <p:cNvPr id="7" name="Rectangle 6">
            <a:extLst>
              <a:ext uri="{FF2B5EF4-FFF2-40B4-BE49-F238E27FC236}">
                <a16:creationId xmlns:a16="http://schemas.microsoft.com/office/drawing/2014/main" id="{1CDD878F-B575-48EE-A46F-D024FACE961D}"/>
              </a:ext>
            </a:extLst>
          </p:cNvPr>
          <p:cNvSpPr/>
          <p:nvPr/>
        </p:nvSpPr>
        <p:spPr>
          <a:xfrm>
            <a:off x="299574" y="1417637"/>
            <a:ext cx="4514849" cy="4007117"/>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657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8253" y="1600203"/>
            <a:ext cx="4172899" cy="4446347"/>
          </a:xfrm>
        </p:spPr>
        <p:txBody>
          <a:bodyPr/>
          <a:lstStyle/>
          <a:p>
            <a:r>
              <a:rPr lang="en-US" sz="2800" dirty="0"/>
              <a:t>Please write down or put in the chat the most important thing you wish to get out of today’s training.</a:t>
            </a:r>
          </a:p>
        </p:txBody>
      </p:sp>
      <p:sp>
        <p:nvSpPr>
          <p:cNvPr id="3" name="Title 2"/>
          <p:cNvSpPr>
            <a:spLocks noGrp="1"/>
          </p:cNvSpPr>
          <p:nvPr>
            <p:ph type="title"/>
          </p:nvPr>
        </p:nvSpPr>
        <p:spPr/>
        <p:txBody>
          <a:bodyPr/>
          <a:lstStyle/>
          <a:p>
            <a:r>
              <a:rPr lang="en-US" dirty="0"/>
              <a:t>Starter Activity</a:t>
            </a:r>
            <a:endParaRPr lang="en-US" b="0" dirty="0">
              <a:solidFill>
                <a:schemeClr val="tx1"/>
              </a:solidFill>
            </a:endParaRPr>
          </a:p>
        </p:txBody>
      </p:sp>
      <p:pic>
        <p:nvPicPr>
          <p:cNvPr id="1026" name="Picture 2" descr="Image result for post it n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680" y="1417638"/>
            <a:ext cx="5391820" cy="412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052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Post 16 NEET PEP</a:t>
            </a:r>
          </a:p>
        </p:txBody>
      </p:sp>
      <p:sp>
        <p:nvSpPr>
          <p:cNvPr id="4" name="Content Placeholder 3"/>
          <p:cNvSpPr>
            <a:spLocks noGrp="1"/>
          </p:cNvSpPr>
          <p:nvPr>
            <p:ph sz="half" idx="2"/>
          </p:nvPr>
        </p:nvSpPr>
        <p:spPr>
          <a:xfrm>
            <a:off x="5357249" y="2537130"/>
            <a:ext cx="4515379" cy="4525962"/>
          </a:xfrm>
        </p:spPr>
        <p:txBody>
          <a:bodyPr/>
          <a:lstStyle/>
          <a:p>
            <a:r>
              <a:rPr lang="en-GB" dirty="0"/>
              <a:t>Social workers and Personal Advisors are required to complete the following sections contained in the red boxes on the left, in full.</a:t>
            </a:r>
          </a:p>
        </p:txBody>
      </p:sp>
      <p:sp>
        <p:nvSpPr>
          <p:cNvPr id="5" name="Content Placeholder 4"/>
          <p:cNvSpPr>
            <a:spLocks noGrp="1"/>
          </p:cNvSpPr>
          <p:nvPr>
            <p:ph sz="half" idx="1"/>
          </p:nvPr>
        </p:nvSpPr>
        <p:spPr/>
        <p:txBody>
          <a:bodyPr/>
          <a:lstStyle/>
          <a:p>
            <a:endParaRPr lang="en-GB"/>
          </a:p>
        </p:txBody>
      </p:sp>
      <p:pic>
        <p:nvPicPr>
          <p:cNvPr id="10" name="Picture 9">
            <a:extLst>
              <a:ext uri="{FF2B5EF4-FFF2-40B4-BE49-F238E27FC236}">
                <a16:creationId xmlns:a16="http://schemas.microsoft.com/office/drawing/2014/main" id="{1978CB35-9D63-47CD-8808-6F5FC5AB70DC}"/>
              </a:ext>
            </a:extLst>
          </p:cNvPr>
          <p:cNvPicPr>
            <a:picLocks noChangeAspect="1"/>
          </p:cNvPicPr>
          <p:nvPr/>
        </p:nvPicPr>
        <p:blipFill>
          <a:blip r:embed="rId3"/>
          <a:stretch>
            <a:fillRect/>
          </a:stretch>
        </p:blipFill>
        <p:spPr>
          <a:xfrm>
            <a:off x="358798" y="1039675"/>
            <a:ext cx="4752952" cy="5073657"/>
          </a:xfrm>
          <a:prstGeom prst="rect">
            <a:avLst/>
          </a:prstGeom>
          <a:ln>
            <a:solidFill>
              <a:schemeClr val="accent1"/>
            </a:solidFill>
          </a:ln>
        </p:spPr>
      </p:pic>
      <p:sp>
        <p:nvSpPr>
          <p:cNvPr id="11" name="Rectangle 10">
            <a:extLst>
              <a:ext uri="{FF2B5EF4-FFF2-40B4-BE49-F238E27FC236}">
                <a16:creationId xmlns:a16="http://schemas.microsoft.com/office/drawing/2014/main" id="{422DA481-627A-4616-8454-44F4CEBC0453}"/>
              </a:ext>
            </a:extLst>
          </p:cNvPr>
          <p:cNvSpPr/>
          <p:nvPr/>
        </p:nvSpPr>
        <p:spPr>
          <a:xfrm>
            <a:off x="358798" y="1511911"/>
            <a:ext cx="1889266" cy="407624"/>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9FC7330-90BB-44D7-9136-65EFEEB3AB54}"/>
              </a:ext>
            </a:extLst>
          </p:cNvPr>
          <p:cNvSpPr/>
          <p:nvPr/>
        </p:nvSpPr>
        <p:spPr>
          <a:xfrm>
            <a:off x="350872" y="2684572"/>
            <a:ext cx="4752952" cy="342876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666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Views</a:t>
            </a:r>
          </a:p>
        </p:txBody>
      </p:sp>
      <p:sp>
        <p:nvSpPr>
          <p:cNvPr id="4" name="Content Placeholder 3"/>
          <p:cNvSpPr>
            <a:spLocks noGrp="1"/>
          </p:cNvSpPr>
          <p:nvPr>
            <p:ph sz="half" idx="2"/>
          </p:nvPr>
        </p:nvSpPr>
        <p:spPr/>
        <p:txBody>
          <a:bodyPr/>
          <a:lstStyle/>
          <a:p>
            <a:endParaRPr lang="en-GB"/>
          </a:p>
        </p:txBody>
      </p:sp>
      <p:pic>
        <p:nvPicPr>
          <p:cNvPr id="5" name="Picture 4"/>
          <p:cNvPicPr>
            <a:picLocks noChangeAspect="1"/>
          </p:cNvPicPr>
          <p:nvPr/>
        </p:nvPicPr>
        <p:blipFill>
          <a:blip r:embed="rId3"/>
          <a:stretch>
            <a:fillRect/>
          </a:stretch>
        </p:blipFill>
        <p:spPr>
          <a:xfrm>
            <a:off x="2484430" y="546998"/>
            <a:ext cx="7393663" cy="5358043"/>
          </a:xfrm>
          <a:prstGeom prst="rect">
            <a:avLst/>
          </a:prstGeom>
        </p:spPr>
      </p:pic>
      <p:sp>
        <p:nvSpPr>
          <p:cNvPr id="6" name="Rectangle 5"/>
          <p:cNvSpPr/>
          <p:nvPr/>
        </p:nvSpPr>
        <p:spPr>
          <a:xfrm>
            <a:off x="2599981" y="546998"/>
            <a:ext cx="7194014" cy="2471624"/>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5288096" y="848299"/>
            <a:ext cx="4230477" cy="1938992"/>
          </a:xfrm>
          <a:prstGeom prst="rect">
            <a:avLst/>
          </a:prstGeom>
          <a:noFill/>
        </p:spPr>
        <p:txBody>
          <a:bodyPr wrap="square" rtlCol="0">
            <a:spAutoFit/>
          </a:bodyPr>
          <a:lstStyle/>
          <a:p>
            <a:r>
              <a:rPr lang="en-GB" sz="2400" dirty="0"/>
              <a:t>These are positive paragraphs that summarize views and encourage and bring confidence to a child when they read/hear it.</a:t>
            </a:r>
          </a:p>
        </p:txBody>
      </p:sp>
      <p:sp>
        <p:nvSpPr>
          <p:cNvPr id="8" name="Rectangle 7"/>
          <p:cNvSpPr/>
          <p:nvPr/>
        </p:nvSpPr>
        <p:spPr>
          <a:xfrm>
            <a:off x="2484430" y="4748270"/>
            <a:ext cx="1889266" cy="407624"/>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016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7293-349F-4044-AF74-6B9658C6BA8E}"/>
              </a:ext>
            </a:extLst>
          </p:cNvPr>
          <p:cNvSpPr>
            <a:spLocks noGrp="1"/>
          </p:cNvSpPr>
          <p:nvPr>
            <p:ph type="title"/>
          </p:nvPr>
        </p:nvSpPr>
        <p:spPr/>
        <p:txBody>
          <a:bodyPr/>
          <a:lstStyle/>
          <a:p>
            <a:r>
              <a:rPr lang="en-GB" dirty="0"/>
              <a:t>Social Worker/Personal Advisor view</a:t>
            </a:r>
          </a:p>
        </p:txBody>
      </p:sp>
      <p:pic>
        <p:nvPicPr>
          <p:cNvPr id="5" name="Content Placeholder 4">
            <a:extLst>
              <a:ext uri="{FF2B5EF4-FFF2-40B4-BE49-F238E27FC236}">
                <a16:creationId xmlns:a16="http://schemas.microsoft.com/office/drawing/2014/main" id="{4CB2B4FA-512C-4291-88D4-8FD9FA5BB91C}"/>
              </a:ext>
            </a:extLst>
          </p:cNvPr>
          <p:cNvPicPr>
            <a:picLocks noGrp="1" noChangeAspect="1"/>
          </p:cNvPicPr>
          <p:nvPr>
            <p:ph sz="half" idx="1"/>
          </p:nvPr>
        </p:nvPicPr>
        <p:blipFill>
          <a:blip r:embed="rId3"/>
          <a:stretch>
            <a:fillRect/>
          </a:stretch>
        </p:blipFill>
        <p:spPr>
          <a:xfrm>
            <a:off x="5340029" y="1417638"/>
            <a:ext cx="3958083" cy="3631366"/>
          </a:xfrm>
          <a:prstGeom prst="rect">
            <a:avLst/>
          </a:prstGeom>
        </p:spPr>
      </p:pic>
      <p:sp>
        <p:nvSpPr>
          <p:cNvPr id="4" name="Content Placeholder 3">
            <a:extLst>
              <a:ext uri="{FF2B5EF4-FFF2-40B4-BE49-F238E27FC236}">
                <a16:creationId xmlns:a16="http://schemas.microsoft.com/office/drawing/2014/main" id="{0F5F2644-D56C-4CB2-AFBC-4E3AFE822F49}"/>
              </a:ext>
            </a:extLst>
          </p:cNvPr>
          <p:cNvSpPr>
            <a:spLocks noGrp="1"/>
          </p:cNvSpPr>
          <p:nvPr>
            <p:ph sz="half" idx="2"/>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Social Workers and Personal Advisor’s are required to ensure their views are record in Section B, The PEP Meeting.</a:t>
            </a:r>
          </a:p>
          <a:p>
            <a:endParaRPr lang="en-GB" dirty="0"/>
          </a:p>
        </p:txBody>
      </p:sp>
      <p:sp>
        <p:nvSpPr>
          <p:cNvPr id="6" name="Rectangle 5">
            <a:extLst>
              <a:ext uri="{FF2B5EF4-FFF2-40B4-BE49-F238E27FC236}">
                <a16:creationId xmlns:a16="http://schemas.microsoft.com/office/drawing/2014/main" id="{F0CC2BB5-6EAE-470A-BCB7-E2D1AB14D824}"/>
              </a:ext>
            </a:extLst>
          </p:cNvPr>
          <p:cNvSpPr/>
          <p:nvPr/>
        </p:nvSpPr>
        <p:spPr>
          <a:xfrm>
            <a:off x="5196946" y="3449647"/>
            <a:ext cx="4514849" cy="88187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D168290-0E9F-4463-8B31-A3011FE928A8}"/>
              </a:ext>
            </a:extLst>
          </p:cNvPr>
          <p:cNvPicPr>
            <a:picLocks noChangeAspect="1"/>
          </p:cNvPicPr>
          <p:nvPr/>
        </p:nvPicPr>
        <p:blipFill>
          <a:blip r:embed="rId4"/>
          <a:stretch>
            <a:fillRect/>
          </a:stretch>
        </p:blipFill>
        <p:spPr>
          <a:xfrm>
            <a:off x="511175" y="1600201"/>
            <a:ext cx="3762375" cy="3000375"/>
          </a:xfrm>
          <a:prstGeom prst="rect">
            <a:avLst/>
          </a:prstGeom>
        </p:spPr>
      </p:pic>
      <p:sp>
        <p:nvSpPr>
          <p:cNvPr id="8" name="Rectangle 7">
            <a:extLst>
              <a:ext uri="{FF2B5EF4-FFF2-40B4-BE49-F238E27FC236}">
                <a16:creationId xmlns:a16="http://schemas.microsoft.com/office/drawing/2014/main" id="{B03744C2-BBB2-4C7B-AB94-1168EF077428}"/>
              </a:ext>
            </a:extLst>
          </p:cNvPr>
          <p:cNvSpPr/>
          <p:nvPr/>
        </p:nvSpPr>
        <p:spPr>
          <a:xfrm>
            <a:off x="510646" y="4247076"/>
            <a:ext cx="2057894" cy="43794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532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Young person’s views</a:t>
            </a:r>
          </a:p>
        </p:txBody>
      </p:sp>
      <p:pic>
        <p:nvPicPr>
          <p:cNvPr id="5" name="Content Placeholder 4"/>
          <p:cNvPicPr>
            <a:picLocks noGrp="1" noChangeAspect="1"/>
          </p:cNvPicPr>
          <p:nvPr>
            <p:ph sz="half" idx="1"/>
          </p:nvPr>
        </p:nvPicPr>
        <p:blipFill>
          <a:blip r:embed="rId3"/>
          <a:stretch>
            <a:fillRect/>
          </a:stretch>
        </p:blipFill>
        <p:spPr>
          <a:xfrm>
            <a:off x="139700" y="1955714"/>
            <a:ext cx="4764486" cy="3090011"/>
          </a:xfrm>
          <a:prstGeom prst="rect">
            <a:avLst/>
          </a:prstGeom>
          <a:ln>
            <a:solidFill>
              <a:schemeClr val="tx1"/>
            </a:solidFill>
          </a:ln>
        </p:spPr>
      </p:pic>
      <p:sp>
        <p:nvSpPr>
          <p:cNvPr id="4" name="Content Placeholder 3"/>
          <p:cNvSpPr>
            <a:spLocks noGrp="1"/>
          </p:cNvSpPr>
          <p:nvPr>
            <p:ph sz="half" idx="2"/>
          </p:nvPr>
        </p:nvSpPr>
        <p:spPr>
          <a:xfrm>
            <a:off x="5319316" y="1417638"/>
            <a:ext cx="4515379" cy="4525962"/>
          </a:xfrm>
        </p:spPr>
        <p:txBody>
          <a:bodyPr/>
          <a:lstStyle/>
          <a:p>
            <a:r>
              <a:rPr lang="en-GB" dirty="0"/>
              <a:t>It is easiest for the school to sit down with the young person and let them complete this. </a:t>
            </a:r>
          </a:p>
          <a:p>
            <a:r>
              <a:rPr lang="en-GB" dirty="0"/>
              <a:t>The information allows them to input their view into the plan.</a:t>
            </a:r>
          </a:p>
          <a:p>
            <a:endParaRPr lang="en-GB" dirty="0"/>
          </a:p>
          <a:p>
            <a:r>
              <a:rPr lang="en-GB" dirty="0"/>
              <a:t>For younger children, school staff will record this on behalf of the child.</a:t>
            </a:r>
          </a:p>
          <a:p>
            <a:endParaRPr lang="en-GB" dirty="0"/>
          </a:p>
          <a:p>
            <a:r>
              <a:rPr lang="en-GB" dirty="0"/>
              <a:t>Completing this section ensure the voice of the young person is captured but also helps targeted intervention from the school/college/Virtual School.</a:t>
            </a:r>
          </a:p>
        </p:txBody>
      </p:sp>
    </p:spTree>
    <p:extLst>
      <p:ext uri="{BB962C8B-B14F-4D97-AF65-F5344CB8AC3E}">
        <p14:creationId xmlns:p14="http://schemas.microsoft.com/office/powerpoint/2010/main" val="3608116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3451-58BB-4DFD-B5F3-DDF168D6E5B6}"/>
              </a:ext>
            </a:extLst>
          </p:cNvPr>
          <p:cNvSpPr>
            <a:spLocks noGrp="1"/>
          </p:cNvSpPr>
          <p:nvPr>
            <p:ph type="title"/>
          </p:nvPr>
        </p:nvSpPr>
        <p:spPr>
          <a:xfrm>
            <a:off x="511175" y="274638"/>
            <a:ext cx="9201150" cy="1143000"/>
          </a:xfrm>
        </p:spPr>
        <p:txBody>
          <a:bodyPr anchor="t">
            <a:normAutofit/>
          </a:bodyPr>
          <a:lstStyle/>
          <a:p>
            <a:r>
              <a:rPr lang="en-GB" dirty="0"/>
              <a:t>Early Years PEP</a:t>
            </a:r>
          </a:p>
        </p:txBody>
      </p:sp>
      <p:pic>
        <p:nvPicPr>
          <p:cNvPr id="6" name="Content Placeholder 5">
            <a:extLst>
              <a:ext uri="{FF2B5EF4-FFF2-40B4-BE49-F238E27FC236}">
                <a16:creationId xmlns:a16="http://schemas.microsoft.com/office/drawing/2014/main" id="{7FD6B47E-2939-460C-8012-54B5E3B6722C}"/>
              </a:ext>
            </a:extLst>
          </p:cNvPr>
          <p:cNvPicPr>
            <a:picLocks noGrp="1" noChangeAspect="1"/>
          </p:cNvPicPr>
          <p:nvPr>
            <p:ph sz="half" idx="1"/>
          </p:nvPr>
        </p:nvPicPr>
        <p:blipFill>
          <a:blip r:embed="rId3"/>
          <a:stretch>
            <a:fillRect/>
          </a:stretch>
        </p:blipFill>
        <p:spPr>
          <a:xfrm>
            <a:off x="595803" y="1600206"/>
            <a:ext cx="4346123" cy="4525963"/>
          </a:xfrm>
          <a:noFill/>
        </p:spPr>
      </p:pic>
      <p:sp>
        <p:nvSpPr>
          <p:cNvPr id="11" name="Content Placeholder 3">
            <a:extLst>
              <a:ext uri="{FF2B5EF4-FFF2-40B4-BE49-F238E27FC236}">
                <a16:creationId xmlns:a16="http://schemas.microsoft.com/office/drawing/2014/main" id="{9138A83A-1C29-4F86-869D-86B76232DAC0}"/>
              </a:ext>
            </a:extLst>
          </p:cNvPr>
          <p:cNvSpPr>
            <a:spLocks noGrp="1"/>
          </p:cNvSpPr>
          <p:nvPr>
            <p:ph sz="half" idx="2"/>
          </p:nvPr>
        </p:nvSpPr>
        <p:spPr>
          <a:xfrm>
            <a:off x="5196946" y="1600201"/>
            <a:ext cx="4515379" cy="4525962"/>
          </a:xfrm>
        </p:spPr>
        <p:txBody>
          <a:bodyPr>
            <a:normAutofit/>
          </a:bodyPr>
          <a:lstStyle/>
          <a:p>
            <a:r>
              <a:rPr lang="en-US" dirty="0"/>
              <a:t>Early years includes birth – 5.  </a:t>
            </a:r>
          </a:p>
          <a:p>
            <a:r>
              <a:rPr lang="en-US" dirty="0"/>
              <a:t>PEPs completed for children aged 3-5 years. </a:t>
            </a:r>
          </a:p>
          <a:p>
            <a:r>
              <a:rPr lang="en-US" dirty="0"/>
              <a:t> </a:t>
            </a:r>
          </a:p>
          <a:p>
            <a:r>
              <a:rPr lang="en-US" dirty="0"/>
              <a:t>Sections of the Early Years PEP aligned to PEP with exception of attainment and progress and child views:</a:t>
            </a:r>
          </a:p>
          <a:p>
            <a:r>
              <a:rPr lang="en-US" dirty="0"/>
              <a:t>Progress is recorded in 7 areas of learning and development</a:t>
            </a:r>
          </a:p>
          <a:p>
            <a:r>
              <a:rPr lang="en-US" dirty="0"/>
              <a:t>Child view questions have been amended but an organic conversation works best. </a:t>
            </a:r>
          </a:p>
          <a:p>
            <a:endParaRPr lang="en-US" dirty="0"/>
          </a:p>
        </p:txBody>
      </p:sp>
      <p:sp>
        <p:nvSpPr>
          <p:cNvPr id="3" name="TextBox 2">
            <a:extLst>
              <a:ext uri="{FF2B5EF4-FFF2-40B4-BE49-F238E27FC236}">
                <a16:creationId xmlns:a16="http://schemas.microsoft.com/office/drawing/2014/main" id="{E754F70B-AB29-40C9-BB07-36A5D471838F}"/>
              </a:ext>
            </a:extLst>
          </p:cNvPr>
          <p:cNvSpPr txBox="1"/>
          <p:nvPr/>
        </p:nvSpPr>
        <p:spPr>
          <a:xfrm>
            <a:off x="646891" y="3171182"/>
            <a:ext cx="4295035" cy="515636"/>
          </a:xfrm>
          <a:prstGeom prst="rect">
            <a:avLst/>
          </a:prstGeom>
          <a:noFill/>
          <a:ln w="28575">
            <a:solidFill>
              <a:schemeClr val="tx1"/>
            </a:solidFill>
          </a:ln>
        </p:spPr>
        <p:txBody>
          <a:bodyPr wrap="square" rtlCol="0">
            <a:spAutoFit/>
          </a:bodyPr>
          <a:lstStyle/>
          <a:p>
            <a:endParaRPr lang="en-GB" dirty="0"/>
          </a:p>
        </p:txBody>
      </p:sp>
      <p:cxnSp>
        <p:nvCxnSpPr>
          <p:cNvPr id="5" name="Straight Connector 4">
            <a:extLst>
              <a:ext uri="{FF2B5EF4-FFF2-40B4-BE49-F238E27FC236}">
                <a16:creationId xmlns:a16="http://schemas.microsoft.com/office/drawing/2014/main" id="{BD36ABBD-74A0-47F2-9751-DBEB8A31C077}"/>
              </a:ext>
            </a:extLst>
          </p:cNvPr>
          <p:cNvCxnSpPr>
            <a:cxnSpLocks/>
          </p:cNvCxnSpPr>
          <p:nvPr/>
        </p:nvCxnSpPr>
        <p:spPr>
          <a:xfrm>
            <a:off x="3941064" y="3686818"/>
            <a:ext cx="1170686" cy="41883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14085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Sign off</a:t>
            </a:r>
          </a:p>
        </p:txBody>
      </p:sp>
      <p:sp>
        <p:nvSpPr>
          <p:cNvPr id="3" name="Content Placeholder 2"/>
          <p:cNvSpPr>
            <a:spLocks noGrp="1"/>
          </p:cNvSpPr>
          <p:nvPr>
            <p:ph sz="half" idx="1"/>
          </p:nvPr>
        </p:nvSpPr>
        <p:spPr>
          <a:xfrm>
            <a:off x="511175" y="1211856"/>
            <a:ext cx="9441998" cy="4914314"/>
          </a:xfrm>
        </p:spPr>
        <p:txBody>
          <a:bodyPr/>
          <a:lstStyle/>
          <a:p>
            <a:r>
              <a:rPr lang="en-GB" dirty="0"/>
              <a:t>Please remember to sign off your section.</a:t>
            </a:r>
          </a:p>
          <a:p>
            <a:r>
              <a:rPr lang="en-GB" dirty="0"/>
              <a:t>The Designated Teacher is responsible for the PEP and the quality assurance of the Pupil Premium Plus.</a:t>
            </a:r>
          </a:p>
        </p:txBody>
      </p:sp>
      <p:pic>
        <p:nvPicPr>
          <p:cNvPr id="5" name="Picture 4"/>
          <p:cNvPicPr>
            <a:picLocks noChangeAspect="1"/>
          </p:cNvPicPr>
          <p:nvPr/>
        </p:nvPicPr>
        <p:blipFill>
          <a:blip r:embed="rId3"/>
          <a:stretch>
            <a:fillRect/>
          </a:stretch>
        </p:blipFill>
        <p:spPr>
          <a:xfrm>
            <a:off x="511175" y="2221952"/>
            <a:ext cx="9441998" cy="3904217"/>
          </a:xfrm>
          <a:prstGeom prst="rect">
            <a:avLst/>
          </a:prstGeom>
          <a:ln>
            <a:solidFill>
              <a:schemeClr val="tx1"/>
            </a:solidFill>
          </a:ln>
        </p:spPr>
      </p:pic>
    </p:spTree>
    <p:extLst>
      <p:ext uri="{BB962C8B-B14F-4D97-AF65-F5344CB8AC3E}">
        <p14:creationId xmlns:p14="http://schemas.microsoft.com/office/powerpoint/2010/main" val="1538306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Please complete the evaluation form</a:t>
            </a:r>
          </a:p>
        </p:txBody>
      </p:sp>
      <p:sp>
        <p:nvSpPr>
          <p:cNvPr id="3" name="Content Placeholder 2"/>
          <p:cNvSpPr>
            <a:spLocks noGrp="1"/>
          </p:cNvSpPr>
          <p:nvPr>
            <p:ph sz="half" idx="1"/>
          </p:nvPr>
        </p:nvSpPr>
        <p:spPr>
          <a:xfrm>
            <a:off x="511175" y="1600206"/>
            <a:ext cx="4724400" cy="4525963"/>
          </a:xfrm>
        </p:spPr>
        <p:txBody>
          <a:bodyPr/>
          <a:lstStyle/>
          <a:p>
            <a:r>
              <a:rPr lang="en-GB" dirty="0"/>
              <a:t>Any questions</a:t>
            </a:r>
          </a:p>
          <a:p>
            <a:r>
              <a:rPr lang="en-GB" dirty="0"/>
              <a:t>Any comments</a:t>
            </a:r>
          </a:p>
          <a:p>
            <a:endParaRPr lang="en-GB" dirty="0"/>
          </a:p>
          <a:p>
            <a:r>
              <a:rPr lang="en-GB" dirty="0"/>
              <a:t>Any support.</a:t>
            </a:r>
          </a:p>
          <a:p>
            <a:endParaRPr lang="en-GB" dirty="0"/>
          </a:p>
          <a:p>
            <a:r>
              <a:rPr lang="en-GB" dirty="0">
                <a:hlinkClick r:id="rId3"/>
              </a:rPr>
              <a:t>leonie.holt@camden.gov.uk</a:t>
            </a:r>
            <a:r>
              <a:rPr lang="en-GB" dirty="0"/>
              <a:t>     EYS-Y2</a:t>
            </a:r>
          </a:p>
          <a:p>
            <a:r>
              <a:rPr lang="en-GB" dirty="0">
                <a:hlinkClick r:id="rId4"/>
              </a:rPr>
              <a:t>lynn.burrows@camden.gov.uk</a:t>
            </a:r>
            <a:r>
              <a:rPr lang="en-GB" dirty="0"/>
              <a:t>  Y3-Y7</a:t>
            </a:r>
          </a:p>
          <a:p>
            <a:endParaRPr lang="en-GB" dirty="0"/>
          </a:p>
          <a:p>
            <a:r>
              <a:rPr lang="en-GB" dirty="0">
                <a:hlinkClick r:id="rId5"/>
              </a:rPr>
              <a:t>samuel.denham@Camden.gov.uk</a:t>
            </a:r>
            <a:r>
              <a:rPr lang="en-GB" dirty="0"/>
              <a:t> Y8-Y11</a:t>
            </a:r>
          </a:p>
          <a:p>
            <a:r>
              <a:rPr lang="en-GB" dirty="0">
                <a:hlinkClick r:id="rId6"/>
              </a:rPr>
              <a:t>mary.holder@camden.gov.uk</a:t>
            </a:r>
            <a:r>
              <a:rPr lang="en-GB" dirty="0"/>
              <a:t> Post 16</a:t>
            </a:r>
          </a:p>
          <a:p>
            <a:endParaRPr lang="en-GB" dirty="0"/>
          </a:p>
          <a:p>
            <a:r>
              <a:rPr lang="en-GB" b="1" dirty="0"/>
              <a:t>Evaluation form link: </a:t>
            </a:r>
            <a:r>
              <a:rPr lang="en-GB" dirty="0"/>
              <a:t>https://forms.office.com/r/fAbdgqZefy</a:t>
            </a:r>
          </a:p>
          <a:p>
            <a:endParaRPr lang="en-GB" dirty="0"/>
          </a:p>
        </p:txBody>
      </p:sp>
      <p:pic>
        <p:nvPicPr>
          <p:cNvPr id="6" name="Content Placeholder 5" descr="Qr code&#10;&#10;Description automatically generated">
            <a:extLst>
              <a:ext uri="{FF2B5EF4-FFF2-40B4-BE49-F238E27FC236}">
                <a16:creationId xmlns:a16="http://schemas.microsoft.com/office/drawing/2014/main" id="{B231D2AE-5FA5-48DE-8239-EE9773BA64EB}"/>
              </a:ext>
            </a:extLst>
          </p:cNvPr>
          <p:cNvPicPr>
            <a:picLocks noGrp="1" noChangeAspect="1"/>
          </p:cNvPicPr>
          <p:nvPr>
            <p:ph sz="half" idx="2"/>
          </p:nvPr>
        </p:nvPicPr>
        <p:blipFill>
          <a:blip r:embed="rId7"/>
          <a:stretch>
            <a:fillRect/>
          </a:stretch>
        </p:blipFill>
        <p:spPr>
          <a:xfrm>
            <a:off x="6186266" y="1600206"/>
            <a:ext cx="3271416" cy="3271416"/>
          </a:xfrm>
        </p:spPr>
      </p:pic>
    </p:spTree>
    <p:extLst>
      <p:ext uri="{BB962C8B-B14F-4D97-AF65-F5344CB8AC3E}">
        <p14:creationId xmlns:p14="http://schemas.microsoft.com/office/powerpoint/2010/main" val="2168408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8253" y="2057400"/>
            <a:ext cx="9214072" cy="3989150"/>
          </a:xfrm>
        </p:spPr>
        <p:txBody>
          <a:bodyPr/>
          <a:lstStyle/>
          <a:p>
            <a:endParaRPr lang="en-US" dirty="0"/>
          </a:p>
          <a:p>
            <a:endParaRPr lang="en-US" dirty="0"/>
          </a:p>
          <a:p>
            <a:r>
              <a:rPr lang="en-US" dirty="0"/>
              <a:t>To introduce or familiarize you with the ePEP system.</a:t>
            </a:r>
          </a:p>
          <a:p>
            <a:endParaRPr lang="en-US" dirty="0"/>
          </a:p>
          <a:p>
            <a:r>
              <a:rPr lang="en-US" dirty="0"/>
              <a:t>To understand the purpose of the different sections</a:t>
            </a:r>
          </a:p>
          <a:p>
            <a:endParaRPr lang="en-US" dirty="0"/>
          </a:p>
          <a:p>
            <a:r>
              <a:rPr lang="en-US" dirty="0"/>
              <a:t>To identify who completes each section and the timescale for completion</a:t>
            </a:r>
          </a:p>
          <a:p>
            <a:endParaRPr lang="en-US" dirty="0"/>
          </a:p>
          <a:p>
            <a:r>
              <a:rPr lang="en-US" dirty="0"/>
              <a:t>To highlight the most frequent areas of difficulty and how to maximize the potential of these areas.</a:t>
            </a:r>
          </a:p>
        </p:txBody>
      </p:sp>
      <p:sp>
        <p:nvSpPr>
          <p:cNvPr id="3" name="Title 2"/>
          <p:cNvSpPr>
            <a:spLocks noGrp="1"/>
          </p:cNvSpPr>
          <p:nvPr>
            <p:ph type="title"/>
          </p:nvPr>
        </p:nvSpPr>
        <p:spPr/>
        <p:txBody>
          <a:bodyPr/>
          <a:lstStyle/>
          <a:p>
            <a:r>
              <a:rPr lang="en-US" dirty="0"/>
              <a:t>Aims</a:t>
            </a:r>
          </a:p>
        </p:txBody>
      </p:sp>
      <p:pic>
        <p:nvPicPr>
          <p:cNvPr id="2050" name="Picture 2" descr="Image result for targ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898" y="0"/>
            <a:ext cx="4094602" cy="245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503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Personal Education Plan (PEP)</a:t>
            </a:r>
          </a:p>
        </p:txBody>
      </p:sp>
      <p:sp>
        <p:nvSpPr>
          <p:cNvPr id="5" name="Content Placeholder 4"/>
          <p:cNvSpPr>
            <a:spLocks noGrp="1"/>
          </p:cNvSpPr>
          <p:nvPr>
            <p:ph sz="half" idx="1"/>
          </p:nvPr>
        </p:nvSpPr>
        <p:spPr>
          <a:xfrm>
            <a:off x="511175" y="993914"/>
            <a:ext cx="5737184" cy="5132256"/>
          </a:xfrm>
        </p:spPr>
        <p:txBody>
          <a:bodyPr/>
          <a:lstStyle/>
          <a:p>
            <a:r>
              <a:rPr lang="en-US" sz="1800" dirty="0"/>
              <a:t>The PEP is a statutory requirement for all Looked After Children between the ages of 3-17 years old. It describes the strengths, needs and aspirations of a Looked After Child and  identifies the best ways of maximizing the education provision in order to support them in achieving their goals. The aim for the PEP is to provide a record of continuity of education, progress and attainment as the journey takes them through school transitions.</a:t>
            </a:r>
          </a:p>
          <a:p>
            <a:endParaRPr lang="en-US" sz="1800" dirty="0"/>
          </a:p>
          <a:p>
            <a:r>
              <a:rPr lang="en-US" sz="1800" dirty="0"/>
              <a:t>The network of professionals within the meeting – school, social worker, carers – will be able to use their knowledge and expertise to formulate the most effective plan, with the young person’s voice heard throughout.</a:t>
            </a:r>
          </a:p>
          <a:p>
            <a:r>
              <a:rPr lang="en-US" sz="1800" dirty="0"/>
              <a:t>The PEP is also the gateway to applying for Pupil </a:t>
            </a:r>
          </a:p>
          <a:p>
            <a:r>
              <a:rPr lang="en-US" sz="1800" dirty="0"/>
              <a:t>Premium Plus funding, for students of statutory school age.</a:t>
            </a:r>
          </a:p>
        </p:txBody>
      </p:sp>
      <p:pic>
        <p:nvPicPr>
          <p:cNvPr id="3076" name="Picture 4" descr="Image result for effective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168" y="2071877"/>
            <a:ext cx="3643332" cy="243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747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Quick Intro</a:t>
            </a:r>
          </a:p>
        </p:txBody>
      </p:sp>
      <p:sp>
        <p:nvSpPr>
          <p:cNvPr id="3" name="Content Placeholder 2"/>
          <p:cNvSpPr>
            <a:spLocks noGrp="1"/>
          </p:cNvSpPr>
          <p:nvPr>
            <p:ph sz="half" idx="1"/>
          </p:nvPr>
        </p:nvSpPr>
        <p:spPr>
          <a:xfrm>
            <a:off x="511175" y="1602966"/>
            <a:ext cx="9293837" cy="4525963"/>
          </a:xfrm>
        </p:spPr>
        <p:txBody>
          <a:bodyPr/>
          <a:lstStyle/>
          <a:p>
            <a:r>
              <a:rPr lang="en-GB" dirty="0">
                <a:hlinkClick r:id="rId3"/>
              </a:rPr>
              <a:t>https://secure.epeponline.co.uk/login</a:t>
            </a:r>
            <a:endParaRPr lang="en-GB" dirty="0"/>
          </a:p>
          <a:p>
            <a:endParaRPr lang="en-GB" dirty="0"/>
          </a:p>
          <a:p>
            <a:r>
              <a:rPr lang="en-GB" dirty="0"/>
              <a:t>Log in details are sent through from the Virtual School.</a:t>
            </a:r>
          </a:p>
          <a:p>
            <a:endParaRPr lang="en-GB" dirty="0"/>
          </a:p>
          <a:p>
            <a:r>
              <a:rPr lang="en-GB" dirty="0"/>
              <a:t>If you have any problems with you log in</a:t>
            </a:r>
          </a:p>
        </p:txBody>
      </p:sp>
      <p:pic>
        <p:nvPicPr>
          <p:cNvPr id="4" name="Picture 3"/>
          <p:cNvPicPr>
            <a:picLocks noChangeAspect="1"/>
          </p:cNvPicPr>
          <p:nvPr/>
        </p:nvPicPr>
        <p:blipFill>
          <a:blip r:embed="rId4"/>
          <a:stretch>
            <a:fillRect/>
          </a:stretch>
        </p:blipFill>
        <p:spPr>
          <a:xfrm>
            <a:off x="511175" y="927726"/>
            <a:ext cx="8648700" cy="5943600"/>
          </a:xfrm>
          <a:prstGeom prst="rect">
            <a:avLst/>
          </a:prstGeom>
        </p:spPr>
      </p:pic>
      <p:pic>
        <p:nvPicPr>
          <p:cNvPr id="7" name="Picture 6"/>
          <p:cNvPicPr>
            <a:picLocks noChangeAspect="1"/>
          </p:cNvPicPr>
          <p:nvPr/>
        </p:nvPicPr>
        <p:blipFill>
          <a:blip r:embed="rId5"/>
          <a:stretch>
            <a:fillRect/>
          </a:stretch>
        </p:blipFill>
        <p:spPr>
          <a:xfrm>
            <a:off x="511174" y="922283"/>
            <a:ext cx="4843023" cy="5219034"/>
          </a:xfrm>
          <a:prstGeom prst="rect">
            <a:avLst/>
          </a:prstGeom>
        </p:spPr>
      </p:pic>
    </p:spTree>
    <p:extLst>
      <p:ext uri="{BB962C8B-B14F-4D97-AF65-F5344CB8AC3E}">
        <p14:creationId xmlns:p14="http://schemas.microsoft.com/office/powerpoint/2010/main" val="173368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ePEP platform</a:t>
            </a:r>
          </a:p>
        </p:txBody>
      </p:sp>
      <p:pic>
        <p:nvPicPr>
          <p:cNvPr id="14" name="Picture 13">
            <a:extLst>
              <a:ext uri="{FF2B5EF4-FFF2-40B4-BE49-F238E27FC236}">
                <a16:creationId xmlns:a16="http://schemas.microsoft.com/office/drawing/2014/main" id="{C7605541-C6ED-4B60-BC34-95C40E9CE57C}"/>
              </a:ext>
            </a:extLst>
          </p:cNvPr>
          <p:cNvPicPr>
            <a:picLocks noChangeAspect="1"/>
          </p:cNvPicPr>
          <p:nvPr/>
        </p:nvPicPr>
        <p:blipFill>
          <a:blip r:embed="rId3"/>
          <a:stretch>
            <a:fillRect/>
          </a:stretch>
        </p:blipFill>
        <p:spPr>
          <a:xfrm>
            <a:off x="511175" y="4461391"/>
            <a:ext cx="9323008" cy="1655327"/>
          </a:xfrm>
          <a:prstGeom prst="rect">
            <a:avLst/>
          </a:prstGeom>
        </p:spPr>
      </p:pic>
      <p:sp>
        <p:nvSpPr>
          <p:cNvPr id="7" name="Rectangle 6"/>
          <p:cNvSpPr/>
          <p:nvPr/>
        </p:nvSpPr>
        <p:spPr>
          <a:xfrm>
            <a:off x="5715000" y="4591874"/>
            <a:ext cx="1984247" cy="94468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9" name="Straight Connector 8"/>
          <p:cNvCxnSpPr>
            <a:cxnSpLocks/>
          </p:cNvCxnSpPr>
          <p:nvPr/>
        </p:nvCxnSpPr>
        <p:spPr>
          <a:xfrm flipH="1" flipV="1">
            <a:off x="5715000" y="4066467"/>
            <a:ext cx="484632" cy="525407"/>
          </a:xfrm>
          <a:prstGeom prst="line">
            <a:avLst/>
          </a:prstGeom>
        </p:spPr>
        <p:style>
          <a:lnRef idx="2">
            <a:schemeClr val="dk1"/>
          </a:lnRef>
          <a:fillRef idx="0">
            <a:schemeClr val="dk1"/>
          </a:fillRef>
          <a:effectRef idx="1">
            <a:schemeClr val="dk1"/>
          </a:effectRef>
          <a:fontRef idx="minor">
            <a:schemeClr val="tx1"/>
          </a:fontRef>
        </p:style>
      </p:cxnSp>
      <p:pic>
        <p:nvPicPr>
          <p:cNvPr id="17" name="Picture 16">
            <a:extLst>
              <a:ext uri="{FF2B5EF4-FFF2-40B4-BE49-F238E27FC236}">
                <a16:creationId xmlns:a16="http://schemas.microsoft.com/office/drawing/2014/main" id="{6B62B677-4D3F-40E5-B785-C535CC06025C}"/>
              </a:ext>
            </a:extLst>
          </p:cNvPr>
          <p:cNvPicPr>
            <a:picLocks noChangeAspect="1"/>
          </p:cNvPicPr>
          <p:nvPr/>
        </p:nvPicPr>
        <p:blipFill>
          <a:blip r:embed="rId4"/>
          <a:stretch>
            <a:fillRect/>
          </a:stretch>
        </p:blipFill>
        <p:spPr>
          <a:xfrm>
            <a:off x="0" y="883314"/>
            <a:ext cx="10223500" cy="2253743"/>
          </a:xfrm>
          <a:prstGeom prst="rect">
            <a:avLst/>
          </a:prstGeom>
        </p:spPr>
      </p:pic>
      <p:sp>
        <p:nvSpPr>
          <p:cNvPr id="10" name="TextBox 9"/>
          <p:cNvSpPr txBox="1"/>
          <p:nvPr/>
        </p:nvSpPr>
        <p:spPr>
          <a:xfrm>
            <a:off x="5088382" y="2589138"/>
            <a:ext cx="4597962" cy="1477328"/>
          </a:xfrm>
          <a:prstGeom prst="rect">
            <a:avLst/>
          </a:prstGeom>
          <a:solidFill>
            <a:schemeClr val="bg1"/>
          </a:solidFill>
          <a:ln w="28575">
            <a:solidFill>
              <a:schemeClr val="tx1"/>
            </a:solidFill>
          </a:ln>
        </p:spPr>
        <p:txBody>
          <a:bodyPr wrap="square" rtlCol="0">
            <a:spAutoFit/>
          </a:bodyPr>
          <a:lstStyle/>
          <a:p>
            <a:r>
              <a:rPr lang="en-GB" dirty="0"/>
              <a:t>This is where you can access the young person’s profile and their current PEP.</a:t>
            </a:r>
          </a:p>
          <a:p>
            <a:endParaRPr lang="en-GB" dirty="0"/>
          </a:p>
          <a:p>
            <a:r>
              <a:rPr lang="en-GB" dirty="0"/>
              <a:t>The ticks and timers let you know who has already completed their sections.</a:t>
            </a:r>
          </a:p>
        </p:txBody>
      </p:sp>
    </p:spTree>
    <p:extLst>
      <p:ext uri="{BB962C8B-B14F-4D97-AF65-F5344CB8AC3E}">
        <p14:creationId xmlns:p14="http://schemas.microsoft.com/office/powerpoint/2010/main" val="22555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1F84B-08A0-4C51-ACB9-C10B845EC3D5}"/>
              </a:ext>
            </a:extLst>
          </p:cNvPr>
          <p:cNvSpPr>
            <a:spLocks noGrp="1"/>
          </p:cNvSpPr>
          <p:nvPr>
            <p:ph type="title"/>
          </p:nvPr>
        </p:nvSpPr>
        <p:spPr/>
        <p:txBody>
          <a:bodyPr/>
          <a:lstStyle/>
          <a:p>
            <a:r>
              <a:rPr lang="en-GB" dirty="0"/>
              <a:t>Initiating a new PEP – Young person’s Profile Page – Scroll Down…</a:t>
            </a:r>
            <a:br>
              <a:rPr lang="en-GB" dirty="0"/>
            </a:br>
            <a:endParaRPr lang="en-GB" dirty="0"/>
          </a:p>
        </p:txBody>
      </p:sp>
      <p:pic>
        <p:nvPicPr>
          <p:cNvPr id="5" name="Content Placeholder 4">
            <a:extLst>
              <a:ext uri="{FF2B5EF4-FFF2-40B4-BE49-F238E27FC236}">
                <a16:creationId xmlns:a16="http://schemas.microsoft.com/office/drawing/2014/main" id="{BFB67DC9-D054-454C-97A8-2376D5E9F6AB}"/>
              </a:ext>
            </a:extLst>
          </p:cNvPr>
          <p:cNvPicPr>
            <a:picLocks noGrp="1" noChangeAspect="1"/>
          </p:cNvPicPr>
          <p:nvPr>
            <p:ph sz="half" idx="1"/>
          </p:nvPr>
        </p:nvPicPr>
        <p:blipFill>
          <a:blip r:embed="rId3"/>
          <a:stretch>
            <a:fillRect/>
          </a:stretch>
        </p:blipFill>
        <p:spPr>
          <a:xfrm>
            <a:off x="315966" y="1566811"/>
            <a:ext cx="4514850" cy="933429"/>
          </a:xfrm>
          <a:prstGeom prst="rect">
            <a:avLst/>
          </a:prstGeom>
        </p:spPr>
      </p:pic>
      <p:pic>
        <p:nvPicPr>
          <p:cNvPr id="7" name="Content Placeholder 6">
            <a:extLst>
              <a:ext uri="{FF2B5EF4-FFF2-40B4-BE49-F238E27FC236}">
                <a16:creationId xmlns:a16="http://schemas.microsoft.com/office/drawing/2014/main" id="{0B4789B5-C54D-4531-B591-60A3302970D5}"/>
              </a:ext>
            </a:extLst>
          </p:cNvPr>
          <p:cNvPicPr>
            <a:picLocks noGrp="1" noChangeAspect="1"/>
          </p:cNvPicPr>
          <p:nvPr>
            <p:ph sz="half" idx="2"/>
          </p:nvPr>
        </p:nvPicPr>
        <p:blipFill>
          <a:blip r:embed="rId4"/>
          <a:stretch>
            <a:fillRect/>
          </a:stretch>
        </p:blipFill>
        <p:spPr>
          <a:xfrm>
            <a:off x="5155037" y="1555412"/>
            <a:ext cx="4514850" cy="3984145"/>
          </a:xfrm>
          <a:prstGeom prst="rect">
            <a:avLst/>
          </a:prstGeom>
        </p:spPr>
      </p:pic>
      <p:pic>
        <p:nvPicPr>
          <p:cNvPr id="6" name="Picture 5">
            <a:extLst>
              <a:ext uri="{FF2B5EF4-FFF2-40B4-BE49-F238E27FC236}">
                <a16:creationId xmlns:a16="http://schemas.microsoft.com/office/drawing/2014/main" id="{86990880-77A4-4870-9C34-4C749611985B}"/>
              </a:ext>
            </a:extLst>
          </p:cNvPr>
          <p:cNvPicPr>
            <a:picLocks noChangeAspect="1"/>
          </p:cNvPicPr>
          <p:nvPr/>
        </p:nvPicPr>
        <p:blipFill>
          <a:blip r:embed="rId5"/>
          <a:stretch>
            <a:fillRect/>
          </a:stretch>
        </p:blipFill>
        <p:spPr>
          <a:xfrm>
            <a:off x="263983" y="2738322"/>
            <a:ext cx="4514850" cy="3017508"/>
          </a:xfrm>
          <a:prstGeom prst="rect">
            <a:avLst/>
          </a:prstGeom>
        </p:spPr>
      </p:pic>
      <p:sp>
        <p:nvSpPr>
          <p:cNvPr id="9" name="Rectangle 8">
            <a:extLst>
              <a:ext uri="{FF2B5EF4-FFF2-40B4-BE49-F238E27FC236}">
                <a16:creationId xmlns:a16="http://schemas.microsoft.com/office/drawing/2014/main" id="{2FBE1E5D-7E7C-4B9E-86B5-E35BBEAA1607}"/>
              </a:ext>
            </a:extLst>
          </p:cNvPr>
          <p:cNvSpPr/>
          <p:nvPr/>
        </p:nvSpPr>
        <p:spPr>
          <a:xfrm>
            <a:off x="181872" y="2663536"/>
            <a:ext cx="4749723" cy="318246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12A9785-763D-4BFD-82D9-F677CC7CE69A}"/>
              </a:ext>
            </a:extLst>
          </p:cNvPr>
          <p:cNvSpPr/>
          <p:nvPr/>
        </p:nvSpPr>
        <p:spPr>
          <a:xfrm>
            <a:off x="5155037" y="1503612"/>
            <a:ext cx="4514849" cy="436267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92AEA2E-9555-42FA-89E4-6164DF6BFB70}"/>
              </a:ext>
            </a:extLst>
          </p:cNvPr>
          <p:cNvSpPr/>
          <p:nvPr/>
        </p:nvSpPr>
        <p:spPr>
          <a:xfrm>
            <a:off x="3729518" y="1555412"/>
            <a:ext cx="1049315" cy="36585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113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the PEP is divided</a:t>
            </a:r>
          </a:p>
        </p:txBody>
      </p:sp>
      <p:pic>
        <p:nvPicPr>
          <p:cNvPr id="6" name="Picture 5"/>
          <p:cNvPicPr>
            <a:picLocks noChangeAspect="1"/>
          </p:cNvPicPr>
          <p:nvPr/>
        </p:nvPicPr>
        <p:blipFill>
          <a:blip r:embed="rId3"/>
          <a:stretch>
            <a:fillRect/>
          </a:stretch>
        </p:blipFill>
        <p:spPr>
          <a:xfrm>
            <a:off x="571009" y="846138"/>
            <a:ext cx="2854121" cy="5128008"/>
          </a:xfrm>
          <a:prstGeom prst="rect">
            <a:avLst/>
          </a:prstGeom>
        </p:spPr>
      </p:pic>
      <p:sp>
        <p:nvSpPr>
          <p:cNvPr id="7" name="Rectangle 6"/>
          <p:cNvSpPr/>
          <p:nvPr/>
        </p:nvSpPr>
        <p:spPr>
          <a:xfrm>
            <a:off x="571009" y="846138"/>
            <a:ext cx="1588297" cy="1214016"/>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2159306" y="1652530"/>
            <a:ext cx="2291508" cy="0"/>
          </a:xfrm>
          <a:prstGeom prst="line">
            <a:avLst/>
          </a:prstGeom>
        </p:spPr>
        <p:style>
          <a:lnRef idx="2">
            <a:schemeClr val="dk1"/>
          </a:lnRef>
          <a:fillRef idx="0">
            <a:schemeClr val="dk1"/>
          </a:fillRef>
          <a:effectRef idx="1">
            <a:schemeClr val="dk1"/>
          </a:effectRef>
          <a:fontRef idx="minor">
            <a:schemeClr val="tx1"/>
          </a:fontRef>
        </p:style>
      </p:cxnSp>
      <p:sp>
        <p:nvSpPr>
          <p:cNvPr id="10" name="Rectangle 9"/>
          <p:cNvSpPr/>
          <p:nvPr/>
        </p:nvSpPr>
        <p:spPr>
          <a:xfrm>
            <a:off x="571009" y="2154228"/>
            <a:ext cx="2767102" cy="2369706"/>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3338111" y="3468477"/>
            <a:ext cx="969484" cy="0"/>
          </a:xfrm>
          <a:prstGeom prst="line">
            <a:avLst/>
          </a:prstGeom>
        </p:spPr>
        <p:style>
          <a:lnRef idx="2">
            <a:schemeClr val="dk1"/>
          </a:lnRef>
          <a:fillRef idx="0">
            <a:schemeClr val="dk1"/>
          </a:fillRef>
          <a:effectRef idx="1">
            <a:schemeClr val="dk1"/>
          </a:effectRef>
          <a:fontRef idx="minor">
            <a:schemeClr val="tx1"/>
          </a:fontRef>
        </p:style>
      </p:cxnSp>
      <p:sp>
        <p:nvSpPr>
          <p:cNvPr id="12" name="Rectangle 11"/>
          <p:cNvSpPr/>
          <p:nvPr/>
        </p:nvSpPr>
        <p:spPr>
          <a:xfrm>
            <a:off x="571009" y="4676334"/>
            <a:ext cx="1962871" cy="1297811"/>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3" name="Straight Connector 12"/>
          <p:cNvCxnSpPr/>
          <p:nvPr/>
        </p:nvCxnSpPr>
        <p:spPr>
          <a:xfrm>
            <a:off x="2533880" y="5482727"/>
            <a:ext cx="1773715" cy="0"/>
          </a:xfrm>
          <a:prstGeom prst="line">
            <a:avLst/>
          </a:prstGeom>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4450814" y="1002535"/>
            <a:ext cx="3966073" cy="1200329"/>
          </a:xfrm>
          <a:prstGeom prst="rect">
            <a:avLst/>
          </a:prstGeom>
          <a:noFill/>
          <a:ln w="28575">
            <a:solidFill>
              <a:schemeClr val="tx1"/>
            </a:solidFill>
          </a:ln>
        </p:spPr>
        <p:txBody>
          <a:bodyPr wrap="square" rtlCol="0">
            <a:spAutoFit/>
          </a:bodyPr>
          <a:lstStyle/>
          <a:p>
            <a:r>
              <a:rPr lang="en-GB" dirty="0"/>
              <a:t>This is all aspects of the care that are important to the child’s education. This is the easiest way of a school finding out about their child.</a:t>
            </a:r>
          </a:p>
        </p:txBody>
      </p:sp>
      <p:sp>
        <p:nvSpPr>
          <p:cNvPr id="19" name="TextBox 18"/>
          <p:cNvSpPr txBox="1"/>
          <p:nvPr/>
        </p:nvSpPr>
        <p:spPr>
          <a:xfrm>
            <a:off x="4307595" y="2527416"/>
            <a:ext cx="3966073" cy="1477328"/>
          </a:xfrm>
          <a:prstGeom prst="rect">
            <a:avLst/>
          </a:prstGeom>
          <a:noFill/>
          <a:ln w="28575">
            <a:solidFill>
              <a:schemeClr val="tx1"/>
            </a:solidFill>
          </a:ln>
        </p:spPr>
        <p:txBody>
          <a:bodyPr wrap="square" rtlCol="0">
            <a:spAutoFit/>
          </a:bodyPr>
          <a:lstStyle/>
          <a:p>
            <a:r>
              <a:rPr lang="en-GB" dirty="0"/>
              <a:t>These are all of the aspects of a child’s education provision. Breaking them down into these sections allows all strengths, needs and support to be easily identified. </a:t>
            </a:r>
          </a:p>
        </p:txBody>
      </p:sp>
      <p:sp>
        <p:nvSpPr>
          <p:cNvPr id="20" name="TextBox 19"/>
          <p:cNvSpPr txBox="1"/>
          <p:nvPr/>
        </p:nvSpPr>
        <p:spPr>
          <a:xfrm>
            <a:off x="4307595" y="4496818"/>
            <a:ext cx="3966073" cy="1477328"/>
          </a:xfrm>
          <a:prstGeom prst="rect">
            <a:avLst/>
          </a:prstGeom>
          <a:noFill/>
          <a:ln w="28575">
            <a:solidFill>
              <a:schemeClr val="tx1"/>
            </a:solidFill>
          </a:ln>
        </p:spPr>
        <p:txBody>
          <a:bodyPr wrap="square" rtlCol="0">
            <a:spAutoFit/>
          </a:bodyPr>
          <a:lstStyle/>
          <a:p>
            <a:r>
              <a:rPr lang="en-GB" dirty="0"/>
              <a:t>This section is designed to ensure the child’s voice is heard throughout the PEP.</a:t>
            </a:r>
          </a:p>
          <a:p>
            <a:r>
              <a:rPr lang="en-GB" dirty="0"/>
              <a:t>The more detailed their replies the more they can affect their education.</a:t>
            </a:r>
          </a:p>
        </p:txBody>
      </p:sp>
    </p:spTree>
    <p:extLst>
      <p:ext uri="{BB962C8B-B14F-4D97-AF65-F5344CB8AC3E}">
        <p14:creationId xmlns:p14="http://schemas.microsoft.com/office/powerpoint/2010/main" val="169283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par>
                                <p:cTn id="30" presetID="14" presetClass="entr" presetSubtype="1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care section – key points</a:t>
            </a:r>
            <a:br>
              <a:rPr lang="en-GB" dirty="0"/>
            </a:br>
            <a:r>
              <a:rPr lang="en-GB" dirty="0">
                <a:solidFill>
                  <a:schemeClr val="tx1"/>
                </a:solidFill>
              </a:rPr>
              <a:t>Activity:</a:t>
            </a:r>
          </a:p>
        </p:txBody>
      </p:sp>
      <p:pic>
        <p:nvPicPr>
          <p:cNvPr id="6" name="Picture 5"/>
          <p:cNvPicPr>
            <a:picLocks noChangeAspect="1"/>
          </p:cNvPicPr>
          <p:nvPr/>
        </p:nvPicPr>
        <p:blipFill>
          <a:blip r:embed="rId3"/>
          <a:stretch>
            <a:fillRect/>
          </a:stretch>
        </p:blipFill>
        <p:spPr>
          <a:xfrm>
            <a:off x="511175" y="1417638"/>
            <a:ext cx="2838450" cy="571500"/>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511175" y="2132013"/>
            <a:ext cx="2162175" cy="571500"/>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511175" y="2846388"/>
            <a:ext cx="3533775" cy="571500"/>
          </a:xfrm>
          <a:prstGeom prst="rect">
            <a:avLst/>
          </a:prstGeom>
          <a:ln>
            <a:solidFill>
              <a:schemeClr val="tx1"/>
            </a:solidFill>
          </a:ln>
        </p:spPr>
      </p:pic>
      <p:pic>
        <p:nvPicPr>
          <p:cNvPr id="9" name="Picture 8"/>
          <p:cNvPicPr>
            <a:picLocks noChangeAspect="1"/>
          </p:cNvPicPr>
          <p:nvPr/>
        </p:nvPicPr>
        <p:blipFill>
          <a:blip r:embed="rId6"/>
          <a:stretch>
            <a:fillRect/>
          </a:stretch>
        </p:blipFill>
        <p:spPr>
          <a:xfrm>
            <a:off x="511175" y="3560763"/>
            <a:ext cx="2305050" cy="457200"/>
          </a:xfrm>
          <a:prstGeom prst="rect">
            <a:avLst/>
          </a:prstGeom>
          <a:ln>
            <a:solidFill>
              <a:schemeClr val="tx1"/>
            </a:solidFill>
          </a:ln>
        </p:spPr>
      </p:pic>
      <p:pic>
        <p:nvPicPr>
          <p:cNvPr id="10" name="Picture 9"/>
          <p:cNvPicPr>
            <a:picLocks noChangeAspect="1"/>
          </p:cNvPicPr>
          <p:nvPr/>
        </p:nvPicPr>
        <p:blipFill>
          <a:blip r:embed="rId7"/>
          <a:stretch>
            <a:fillRect/>
          </a:stretch>
        </p:blipFill>
        <p:spPr>
          <a:xfrm>
            <a:off x="511175" y="4160838"/>
            <a:ext cx="2238375" cy="495300"/>
          </a:xfrm>
          <a:prstGeom prst="rect">
            <a:avLst/>
          </a:prstGeom>
          <a:ln>
            <a:solidFill>
              <a:schemeClr val="tx1"/>
            </a:solidFill>
          </a:ln>
        </p:spPr>
      </p:pic>
      <p:pic>
        <p:nvPicPr>
          <p:cNvPr id="11" name="Picture 10"/>
          <p:cNvPicPr>
            <a:picLocks noChangeAspect="1"/>
          </p:cNvPicPr>
          <p:nvPr/>
        </p:nvPicPr>
        <p:blipFill>
          <a:blip r:embed="rId8"/>
          <a:stretch>
            <a:fillRect/>
          </a:stretch>
        </p:blipFill>
        <p:spPr>
          <a:xfrm>
            <a:off x="511175" y="4797521"/>
            <a:ext cx="2171700" cy="476250"/>
          </a:xfrm>
          <a:prstGeom prst="rect">
            <a:avLst/>
          </a:prstGeom>
          <a:ln>
            <a:solidFill>
              <a:schemeClr val="tx1"/>
            </a:solidFill>
          </a:ln>
        </p:spPr>
      </p:pic>
      <p:pic>
        <p:nvPicPr>
          <p:cNvPr id="12" name="Picture 11"/>
          <p:cNvPicPr>
            <a:picLocks noChangeAspect="1"/>
          </p:cNvPicPr>
          <p:nvPr/>
        </p:nvPicPr>
        <p:blipFill>
          <a:blip r:embed="rId9"/>
          <a:stretch>
            <a:fillRect/>
          </a:stretch>
        </p:blipFill>
        <p:spPr>
          <a:xfrm>
            <a:off x="511175" y="5415154"/>
            <a:ext cx="2971800" cy="733425"/>
          </a:xfrm>
          <a:prstGeom prst="rect">
            <a:avLst/>
          </a:prstGeom>
          <a:ln>
            <a:solidFill>
              <a:schemeClr val="tx1"/>
            </a:solidFill>
          </a:ln>
        </p:spPr>
      </p:pic>
      <p:sp>
        <p:nvSpPr>
          <p:cNvPr id="13" name="TextBox 12"/>
          <p:cNvSpPr txBox="1"/>
          <p:nvPr/>
        </p:nvSpPr>
        <p:spPr>
          <a:xfrm>
            <a:off x="6499951" y="1244906"/>
            <a:ext cx="3448279" cy="276999"/>
          </a:xfrm>
          <a:prstGeom prst="rect">
            <a:avLst/>
          </a:prstGeom>
          <a:noFill/>
          <a:ln>
            <a:solidFill>
              <a:schemeClr val="tx1"/>
            </a:solidFill>
          </a:ln>
        </p:spPr>
        <p:txBody>
          <a:bodyPr wrap="square" rtlCol="0">
            <a:spAutoFit/>
          </a:bodyPr>
          <a:lstStyle/>
          <a:p>
            <a:r>
              <a:rPr lang="en-GB" sz="1200" dirty="0"/>
              <a:t>1 If there is an issue with homework/coursework</a:t>
            </a:r>
          </a:p>
        </p:txBody>
      </p:sp>
      <p:sp>
        <p:nvSpPr>
          <p:cNvPr id="14" name="TextBox 13"/>
          <p:cNvSpPr txBox="1"/>
          <p:nvPr/>
        </p:nvSpPr>
        <p:spPr>
          <a:xfrm>
            <a:off x="6499952" y="1642986"/>
            <a:ext cx="3448278" cy="830997"/>
          </a:xfrm>
          <a:prstGeom prst="rect">
            <a:avLst/>
          </a:prstGeom>
          <a:noFill/>
          <a:ln>
            <a:solidFill>
              <a:schemeClr val="tx1"/>
            </a:solidFill>
          </a:ln>
        </p:spPr>
        <p:txBody>
          <a:bodyPr wrap="square" rtlCol="0">
            <a:spAutoFit/>
          </a:bodyPr>
          <a:lstStyle/>
          <a:p>
            <a:r>
              <a:rPr lang="en-GB" sz="1200" dirty="0"/>
              <a:t>2. School’s may not understand the terms of FCO, SGO, Section 20. Explaining it here if the parents should be informed, or the social worker allows for effective practise.</a:t>
            </a:r>
          </a:p>
        </p:txBody>
      </p:sp>
      <p:sp>
        <p:nvSpPr>
          <p:cNvPr id="15" name="TextBox 14"/>
          <p:cNvSpPr txBox="1"/>
          <p:nvPr/>
        </p:nvSpPr>
        <p:spPr>
          <a:xfrm>
            <a:off x="6499952" y="2587089"/>
            <a:ext cx="3448278" cy="830997"/>
          </a:xfrm>
          <a:prstGeom prst="rect">
            <a:avLst/>
          </a:prstGeom>
          <a:noFill/>
          <a:ln>
            <a:solidFill>
              <a:schemeClr val="tx1"/>
            </a:solidFill>
          </a:ln>
        </p:spPr>
        <p:txBody>
          <a:bodyPr wrap="square" rtlCol="0">
            <a:spAutoFit/>
          </a:bodyPr>
          <a:lstStyle/>
          <a:p>
            <a:r>
              <a:rPr lang="en-GB" sz="1200" dirty="0"/>
              <a:t>3. Knowing this date will allow a school to understand the history of the child. Important when considering if the support needed is to deal with new or old trauma.</a:t>
            </a:r>
          </a:p>
        </p:txBody>
      </p:sp>
      <p:sp>
        <p:nvSpPr>
          <p:cNvPr id="16" name="TextBox 15"/>
          <p:cNvSpPr txBox="1"/>
          <p:nvPr/>
        </p:nvSpPr>
        <p:spPr>
          <a:xfrm>
            <a:off x="6499952" y="3531192"/>
            <a:ext cx="3448278" cy="461665"/>
          </a:xfrm>
          <a:prstGeom prst="rect">
            <a:avLst/>
          </a:prstGeom>
          <a:noFill/>
          <a:ln>
            <a:solidFill>
              <a:schemeClr val="tx1"/>
            </a:solidFill>
          </a:ln>
        </p:spPr>
        <p:txBody>
          <a:bodyPr wrap="square" rtlCol="0">
            <a:spAutoFit/>
          </a:bodyPr>
          <a:lstStyle/>
          <a:p>
            <a:r>
              <a:rPr lang="en-GB" sz="1200" dirty="0"/>
              <a:t>4. If punctuality or absences is an issue, this could be a simple explanation.</a:t>
            </a:r>
          </a:p>
        </p:txBody>
      </p:sp>
      <p:sp>
        <p:nvSpPr>
          <p:cNvPr id="17" name="TextBox 16"/>
          <p:cNvSpPr txBox="1"/>
          <p:nvPr/>
        </p:nvSpPr>
        <p:spPr>
          <a:xfrm>
            <a:off x="6499952" y="4106984"/>
            <a:ext cx="3448278" cy="646331"/>
          </a:xfrm>
          <a:prstGeom prst="rect">
            <a:avLst/>
          </a:prstGeom>
          <a:noFill/>
          <a:ln>
            <a:solidFill>
              <a:schemeClr val="tx1"/>
            </a:solidFill>
          </a:ln>
        </p:spPr>
        <p:txBody>
          <a:bodyPr wrap="square" rtlCol="0">
            <a:spAutoFit/>
          </a:bodyPr>
          <a:lstStyle/>
          <a:p>
            <a:r>
              <a:rPr lang="en-GB" sz="1200" dirty="0"/>
              <a:t>5. Looked After Children are very vulnerable to change and need support whenever there is a transition.</a:t>
            </a:r>
          </a:p>
        </p:txBody>
      </p:sp>
      <p:sp>
        <p:nvSpPr>
          <p:cNvPr id="18" name="TextBox 17"/>
          <p:cNvSpPr txBox="1"/>
          <p:nvPr/>
        </p:nvSpPr>
        <p:spPr>
          <a:xfrm>
            <a:off x="6499952" y="4848617"/>
            <a:ext cx="3448278" cy="646331"/>
          </a:xfrm>
          <a:prstGeom prst="rect">
            <a:avLst/>
          </a:prstGeom>
          <a:noFill/>
          <a:ln>
            <a:solidFill>
              <a:schemeClr val="tx1"/>
            </a:solidFill>
          </a:ln>
        </p:spPr>
        <p:txBody>
          <a:bodyPr wrap="square" rtlCol="0">
            <a:spAutoFit/>
          </a:bodyPr>
          <a:lstStyle/>
          <a:p>
            <a:r>
              <a:rPr lang="en-GB" sz="1200" dirty="0"/>
              <a:t>6. If the school know when possible traumatic events could happen – such as a missed contact – they can support their welfare.</a:t>
            </a:r>
          </a:p>
        </p:txBody>
      </p:sp>
      <p:sp>
        <p:nvSpPr>
          <p:cNvPr id="19" name="TextBox 18"/>
          <p:cNvSpPr txBox="1"/>
          <p:nvPr/>
        </p:nvSpPr>
        <p:spPr>
          <a:xfrm>
            <a:off x="6499952" y="5593459"/>
            <a:ext cx="3448278" cy="461665"/>
          </a:xfrm>
          <a:prstGeom prst="rect">
            <a:avLst/>
          </a:prstGeom>
          <a:noFill/>
          <a:ln>
            <a:solidFill>
              <a:schemeClr val="tx1"/>
            </a:solidFill>
          </a:ln>
        </p:spPr>
        <p:txBody>
          <a:bodyPr wrap="square" rtlCol="0">
            <a:spAutoFit/>
          </a:bodyPr>
          <a:lstStyle/>
          <a:p>
            <a:r>
              <a:rPr lang="en-GB" sz="1200" dirty="0"/>
              <a:t>7. A quick simple check to ensure the safeguarding of the child.</a:t>
            </a:r>
          </a:p>
        </p:txBody>
      </p:sp>
      <p:cxnSp>
        <p:nvCxnSpPr>
          <p:cNvPr id="21" name="Straight Connector 20"/>
          <p:cNvCxnSpPr>
            <a:stCxn id="6" idx="3"/>
            <a:endCxn id="15" idx="1"/>
          </p:cNvCxnSpPr>
          <p:nvPr/>
        </p:nvCxnSpPr>
        <p:spPr>
          <a:xfrm>
            <a:off x="3349625" y="1703388"/>
            <a:ext cx="3150327" cy="1299200"/>
          </a:xfrm>
          <a:prstGeom prst="line">
            <a:avLst/>
          </a:prstGeom>
          <a:ln w="38100"/>
        </p:spPr>
        <p:style>
          <a:lnRef idx="2">
            <a:schemeClr val="dk1"/>
          </a:lnRef>
          <a:fillRef idx="0">
            <a:schemeClr val="dk1"/>
          </a:fillRef>
          <a:effectRef idx="1">
            <a:schemeClr val="dk1"/>
          </a:effectRef>
          <a:fontRef idx="minor">
            <a:schemeClr val="tx1"/>
          </a:fontRef>
        </p:style>
      </p:cxnSp>
      <p:cxnSp>
        <p:nvCxnSpPr>
          <p:cNvPr id="22" name="Straight Connector 21"/>
          <p:cNvCxnSpPr>
            <a:stCxn id="12" idx="3"/>
            <a:endCxn id="13" idx="1"/>
          </p:cNvCxnSpPr>
          <p:nvPr/>
        </p:nvCxnSpPr>
        <p:spPr>
          <a:xfrm flipV="1">
            <a:off x="3482975" y="1383406"/>
            <a:ext cx="3016976" cy="4398461"/>
          </a:xfrm>
          <a:prstGeom prst="line">
            <a:avLst/>
          </a:prstGeom>
          <a:ln w="38100"/>
        </p:spPr>
        <p:style>
          <a:lnRef idx="2">
            <a:schemeClr val="dk1"/>
          </a:lnRef>
          <a:fillRef idx="0">
            <a:schemeClr val="dk1"/>
          </a:fillRef>
          <a:effectRef idx="1">
            <a:schemeClr val="dk1"/>
          </a:effectRef>
          <a:fontRef idx="minor">
            <a:schemeClr val="tx1"/>
          </a:fontRef>
        </p:style>
      </p:cxnSp>
      <p:cxnSp>
        <p:nvCxnSpPr>
          <p:cNvPr id="23" name="Straight Connector 22"/>
          <p:cNvCxnSpPr>
            <a:endCxn id="16" idx="1"/>
          </p:cNvCxnSpPr>
          <p:nvPr/>
        </p:nvCxnSpPr>
        <p:spPr>
          <a:xfrm flipV="1">
            <a:off x="2668587" y="3762025"/>
            <a:ext cx="3831365" cy="1266128"/>
          </a:xfrm>
          <a:prstGeom prst="line">
            <a:avLst/>
          </a:prstGeom>
          <a:ln w="38100"/>
        </p:spPr>
        <p:style>
          <a:lnRef idx="2">
            <a:schemeClr val="dk1"/>
          </a:lnRef>
          <a:fillRef idx="0">
            <a:schemeClr val="dk1"/>
          </a:fillRef>
          <a:effectRef idx="1">
            <a:schemeClr val="dk1"/>
          </a:effectRef>
          <a:fontRef idx="minor">
            <a:schemeClr val="tx1"/>
          </a:fontRef>
        </p:style>
      </p:cxnSp>
      <p:cxnSp>
        <p:nvCxnSpPr>
          <p:cNvPr id="24" name="Straight Connector 23"/>
          <p:cNvCxnSpPr>
            <a:endCxn id="18" idx="1"/>
          </p:cNvCxnSpPr>
          <p:nvPr/>
        </p:nvCxnSpPr>
        <p:spPr>
          <a:xfrm>
            <a:off x="2749550" y="4380426"/>
            <a:ext cx="3750402" cy="791357"/>
          </a:xfrm>
          <a:prstGeom prst="line">
            <a:avLst/>
          </a:prstGeom>
          <a:ln w="38100"/>
        </p:spPr>
        <p:style>
          <a:lnRef idx="2">
            <a:schemeClr val="dk1"/>
          </a:lnRef>
          <a:fillRef idx="0">
            <a:schemeClr val="dk1"/>
          </a:fillRef>
          <a:effectRef idx="1">
            <a:schemeClr val="dk1"/>
          </a:effectRef>
          <a:fontRef idx="minor">
            <a:schemeClr val="tx1"/>
          </a:fontRef>
        </p:style>
      </p:cxnSp>
      <p:cxnSp>
        <p:nvCxnSpPr>
          <p:cNvPr id="25" name="Straight Connector 24"/>
          <p:cNvCxnSpPr>
            <a:endCxn id="17" idx="1"/>
          </p:cNvCxnSpPr>
          <p:nvPr/>
        </p:nvCxnSpPr>
        <p:spPr>
          <a:xfrm>
            <a:off x="2816225" y="3780549"/>
            <a:ext cx="3683727" cy="649601"/>
          </a:xfrm>
          <a:prstGeom prst="line">
            <a:avLst/>
          </a:prstGeom>
          <a:ln w="38100"/>
        </p:spPr>
        <p:style>
          <a:lnRef idx="2">
            <a:schemeClr val="dk1"/>
          </a:lnRef>
          <a:fillRef idx="0">
            <a:schemeClr val="dk1"/>
          </a:fillRef>
          <a:effectRef idx="1">
            <a:schemeClr val="dk1"/>
          </a:effectRef>
          <a:fontRef idx="minor">
            <a:schemeClr val="tx1"/>
          </a:fontRef>
        </p:style>
      </p:cxnSp>
      <p:cxnSp>
        <p:nvCxnSpPr>
          <p:cNvPr id="26" name="Straight Connector 25"/>
          <p:cNvCxnSpPr>
            <a:endCxn id="19" idx="1"/>
          </p:cNvCxnSpPr>
          <p:nvPr/>
        </p:nvCxnSpPr>
        <p:spPr>
          <a:xfrm>
            <a:off x="4044950" y="3139763"/>
            <a:ext cx="2455002" cy="2684529"/>
          </a:xfrm>
          <a:prstGeom prst="line">
            <a:avLst/>
          </a:prstGeom>
          <a:ln w="38100"/>
        </p:spPr>
        <p:style>
          <a:lnRef idx="2">
            <a:schemeClr val="dk1"/>
          </a:lnRef>
          <a:fillRef idx="0">
            <a:schemeClr val="dk1"/>
          </a:fillRef>
          <a:effectRef idx="1">
            <a:schemeClr val="dk1"/>
          </a:effectRef>
          <a:fontRef idx="minor">
            <a:schemeClr val="tx1"/>
          </a:fontRef>
        </p:style>
      </p:cxnSp>
      <p:cxnSp>
        <p:nvCxnSpPr>
          <p:cNvPr id="27" name="Straight Connector 26"/>
          <p:cNvCxnSpPr>
            <a:endCxn id="14" idx="1"/>
          </p:cNvCxnSpPr>
          <p:nvPr/>
        </p:nvCxnSpPr>
        <p:spPr>
          <a:xfrm flipV="1">
            <a:off x="2673350" y="2058485"/>
            <a:ext cx="3826602" cy="350054"/>
          </a:xfrm>
          <a:prstGeom prst="line">
            <a:avLst/>
          </a:prstGeom>
          <a:ln w="38100"/>
        </p:spPr>
        <p:style>
          <a:lnRef idx="2">
            <a:schemeClr val="dk1"/>
          </a:lnRef>
          <a:fillRef idx="0">
            <a:schemeClr val="dk1"/>
          </a:fillRef>
          <a:effectRef idx="1">
            <a:schemeClr val="dk1"/>
          </a:effectRef>
          <a:fontRef idx="minor">
            <a:schemeClr val="tx1"/>
          </a:fontRef>
        </p:style>
      </p:cxnSp>
      <p:sp>
        <p:nvSpPr>
          <p:cNvPr id="35" name="TextBox 34"/>
          <p:cNvSpPr txBox="1"/>
          <p:nvPr/>
        </p:nvSpPr>
        <p:spPr>
          <a:xfrm>
            <a:off x="99152" y="1521905"/>
            <a:ext cx="308472" cy="372996"/>
          </a:xfrm>
          <a:prstGeom prst="rect">
            <a:avLst/>
          </a:prstGeom>
          <a:noFill/>
        </p:spPr>
        <p:txBody>
          <a:bodyPr wrap="square" rtlCol="0">
            <a:spAutoFit/>
          </a:bodyPr>
          <a:lstStyle/>
          <a:p>
            <a:r>
              <a:rPr lang="en-GB" dirty="0"/>
              <a:t>A</a:t>
            </a:r>
          </a:p>
        </p:txBody>
      </p:sp>
      <p:sp>
        <p:nvSpPr>
          <p:cNvPr id="36" name="TextBox 35"/>
          <p:cNvSpPr txBox="1"/>
          <p:nvPr/>
        </p:nvSpPr>
        <p:spPr>
          <a:xfrm>
            <a:off x="116366" y="2260207"/>
            <a:ext cx="308472" cy="372996"/>
          </a:xfrm>
          <a:prstGeom prst="rect">
            <a:avLst/>
          </a:prstGeom>
          <a:noFill/>
        </p:spPr>
        <p:txBody>
          <a:bodyPr wrap="square" rtlCol="0">
            <a:spAutoFit/>
          </a:bodyPr>
          <a:lstStyle/>
          <a:p>
            <a:r>
              <a:rPr lang="en-GB" dirty="0"/>
              <a:t>B</a:t>
            </a:r>
          </a:p>
        </p:txBody>
      </p:sp>
      <p:sp>
        <p:nvSpPr>
          <p:cNvPr id="37" name="TextBox 36"/>
          <p:cNvSpPr txBox="1"/>
          <p:nvPr/>
        </p:nvSpPr>
        <p:spPr>
          <a:xfrm>
            <a:off x="116366" y="3623404"/>
            <a:ext cx="308472" cy="372996"/>
          </a:xfrm>
          <a:prstGeom prst="rect">
            <a:avLst/>
          </a:prstGeom>
          <a:noFill/>
        </p:spPr>
        <p:txBody>
          <a:bodyPr wrap="square" rtlCol="0">
            <a:spAutoFit/>
          </a:bodyPr>
          <a:lstStyle/>
          <a:p>
            <a:r>
              <a:rPr lang="en-GB" dirty="0"/>
              <a:t>D</a:t>
            </a:r>
          </a:p>
        </p:txBody>
      </p:sp>
      <p:sp>
        <p:nvSpPr>
          <p:cNvPr id="38" name="TextBox 37"/>
          <p:cNvSpPr txBox="1"/>
          <p:nvPr/>
        </p:nvSpPr>
        <p:spPr>
          <a:xfrm>
            <a:off x="116366" y="4849148"/>
            <a:ext cx="308472" cy="372996"/>
          </a:xfrm>
          <a:prstGeom prst="rect">
            <a:avLst/>
          </a:prstGeom>
          <a:noFill/>
        </p:spPr>
        <p:txBody>
          <a:bodyPr wrap="square" rtlCol="0">
            <a:spAutoFit/>
          </a:bodyPr>
          <a:lstStyle/>
          <a:p>
            <a:r>
              <a:rPr lang="en-GB" dirty="0"/>
              <a:t>F</a:t>
            </a:r>
          </a:p>
        </p:txBody>
      </p:sp>
      <p:sp>
        <p:nvSpPr>
          <p:cNvPr id="39" name="TextBox 38"/>
          <p:cNvSpPr txBox="1"/>
          <p:nvPr/>
        </p:nvSpPr>
        <p:spPr>
          <a:xfrm>
            <a:off x="116366" y="4208590"/>
            <a:ext cx="308472" cy="372996"/>
          </a:xfrm>
          <a:prstGeom prst="rect">
            <a:avLst/>
          </a:prstGeom>
          <a:noFill/>
        </p:spPr>
        <p:txBody>
          <a:bodyPr wrap="square" rtlCol="0">
            <a:spAutoFit/>
          </a:bodyPr>
          <a:lstStyle/>
          <a:p>
            <a:r>
              <a:rPr lang="en-GB" dirty="0"/>
              <a:t>E</a:t>
            </a:r>
          </a:p>
        </p:txBody>
      </p:sp>
      <p:sp>
        <p:nvSpPr>
          <p:cNvPr id="40" name="TextBox 39"/>
          <p:cNvSpPr txBox="1"/>
          <p:nvPr/>
        </p:nvSpPr>
        <p:spPr>
          <a:xfrm>
            <a:off x="112407" y="2999028"/>
            <a:ext cx="308472" cy="372996"/>
          </a:xfrm>
          <a:prstGeom prst="rect">
            <a:avLst/>
          </a:prstGeom>
          <a:noFill/>
        </p:spPr>
        <p:txBody>
          <a:bodyPr wrap="square" rtlCol="0">
            <a:spAutoFit/>
          </a:bodyPr>
          <a:lstStyle/>
          <a:p>
            <a:r>
              <a:rPr lang="en-GB" dirty="0"/>
              <a:t>C</a:t>
            </a:r>
          </a:p>
        </p:txBody>
      </p:sp>
      <p:sp>
        <p:nvSpPr>
          <p:cNvPr id="41" name="TextBox 40"/>
          <p:cNvSpPr txBox="1"/>
          <p:nvPr/>
        </p:nvSpPr>
        <p:spPr>
          <a:xfrm>
            <a:off x="116366" y="5637793"/>
            <a:ext cx="308472" cy="372996"/>
          </a:xfrm>
          <a:prstGeom prst="rect">
            <a:avLst/>
          </a:prstGeom>
          <a:noFill/>
        </p:spPr>
        <p:txBody>
          <a:bodyPr wrap="square" rtlCol="0">
            <a:spAutoFit/>
          </a:bodyPr>
          <a:lstStyle/>
          <a:p>
            <a:r>
              <a:rPr lang="en-GB" dirty="0"/>
              <a:t>G</a:t>
            </a:r>
          </a:p>
        </p:txBody>
      </p:sp>
    </p:spTree>
    <p:extLst>
      <p:ext uri="{BB962C8B-B14F-4D97-AF65-F5344CB8AC3E}">
        <p14:creationId xmlns:p14="http://schemas.microsoft.com/office/powerpoint/2010/main" val="42613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Camden colours">
      <a:dk1>
        <a:srgbClr val="000000"/>
      </a:dk1>
      <a:lt1>
        <a:sysClr val="window" lastClr="FFFFFF"/>
      </a:lt1>
      <a:dk2>
        <a:srgbClr val="5F6062"/>
      </a:dk2>
      <a:lt2>
        <a:srgbClr val="EEECE1"/>
      </a:lt2>
      <a:accent1>
        <a:srgbClr val="00B259"/>
      </a:accent1>
      <a:accent2>
        <a:srgbClr val="5F6062"/>
      </a:accent2>
      <a:accent3>
        <a:srgbClr val="F16D9A"/>
      </a:accent3>
      <a:accent4>
        <a:srgbClr val="F5866C"/>
      </a:accent4>
      <a:accent5>
        <a:srgbClr val="A04276"/>
      </a:accent5>
      <a:accent6>
        <a:srgbClr val="522E9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D6DC44B4FA6E488868BBDAB0E842B2" ma:contentTypeVersion="10" ma:contentTypeDescription="Create a new document." ma:contentTypeScope="" ma:versionID="3171cf9ec37f5e6989945e54c98ac3e3">
  <xsd:schema xmlns:xsd="http://www.w3.org/2001/XMLSchema" xmlns:xs="http://www.w3.org/2001/XMLSchema" xmlns:p="http://schemas.microsoft.com/office/2006/metadata/properties" xmlns:ns3="360c65b0-1cc5-427a-8427-4bd291ec2a6a" targetNamespace="http://schemas.microsoft.com/office/2006/metadata/properties" ma:root="true" ma:fieldsID="67ee6cd94771ed7491fa0237edcd94ed" ns3:_="">
    <xsd:import namespace="360c65b0-1cc5-427a-8427-4bd291ec2a6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0c65b0-1cc5-427a-8427-4bd291ec2a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1BE90C-7D28-4AB9-B3B1-85A93B79E07E}">
  <ds:schemaRefs>
    <ds:schemaRef ds:uri="http://schemas.microsoft.com/sharepoint/v3/contenttype/forms"/>
  </ds:schemaRefs>
</ds:datastoreItem>
</file>

<file path=customXml/itemProps2.xml><?xml version="1.0" encoding="utf-8"?>
<ds:datastoreItem xmlns:ds="http://schemas.openxmlformats.org/officeDocument/2006/customXml" ds:itemID="{B74B22DB-3F62-4846-A6A2-69A51FE529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0c65b0-1cc5-427a-8427-4bd291ec2a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240624-4731-4995-8A6E-85D898A49ECA}">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360c65b0-1cc5-427a-8427-4bd291ec2a6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1238</TotalTime>
  <Words>1893</Words>
  <Application>Microsoft Office PowerPoint</Application>
  <PresentationFormat>Custom</PresentationFormat>
  <Paragraphs>249</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HelveticaNeue</vt:lpstr>
      <vt:lpstr>HelveticaNeue-Bold</vt:lpstr>
      <vt:lpstr>HelveticaNeue-Italic</vt:lpstr>
      <vt:lpstr>Default Theme</vt:lpstr>
      <vt:lpstr>PowerPoint Presentation</vt:lpstr>
      <vt:lpstr>Starter Activity</vt:lpstr>
      <vt:lpstr>Aims</vt:lpstr>
      <vt:lpstr>The Personal Education Plan (PEP)</vt:lpstr>
      <vt:lpstr>A Quick Intro</vt:lpstr>
      <vt:lpstr>The ePEP platform</vt:lpstr>
      <vt:lpstr>Initiating a new PEP – Young person’s Profile Page – Scroll Down… </vt:lpstr>
      <vt:lpstr>How the PEP is divided</vt:lpstr>
      <vt:lpstr>The care section – key points Activity:</vt:lpstr>
      <vt:lpstr>The School section</vt:lpstr>
      <vt:lpstr>SEND</vt:lpstr>
      <vt:lpstr>SMART target</vt:lpstr>
      <vt:lpstr>SMART target</vt:lpstr>
      <vt:lpstr>Pupil Premium Plus funding</vt:lpstr>
      <vt:lpstr>In the next PEP…..</vt:lpstr>
      <vt:lpstr>All of these sections should be completed before the PEP meeting starts.</vt:lpstr>
      <vt:lpstr>The PEP meeting</vt:lpstr>
      <vt:lpstr>Strengths and needs</vt:lpstr>
      <vt:lpstr>Post 16 ePEP completion</vt:lpstr>
      <vt:lpstr>Post 16 NEET PEP</vt:lpstr>
      <vt:lpstr>Views</vt:lpstr>
      <vt:lpstr>Social Worker/Personal Advisor view</vt:lpstr>
      <vt:lpstr>Young person’s views</vt:lpstr>
      <vt:lpstr>Early Years PEP</vt:lpstr>
      <vt:lpstr>Sign off</vt:lpstr>
      <vt:lpstr>Please complete the evaluation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camden user</dc:creator>
  <cp:keywords>Template; communications toolbox</cp:keywords>
  <cp:lastModifiedBy>Sarah Lewis</cp:lastModifiedBy>
  <cp:revision>105</cp:revision>
  <dcterms:created xsi:type="dcterms:W3CDTF">2013-12-05T12:22:23Z</dcterms:created>
  <dcterms:modified xsi:type="dcterms:W3CDTF">2022-01-31T11:44:45Z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0x0101000BD6DC44B4FA6E488868BBDAB0E842B2</vt:lpwstr>
  </property>
  <property fmtid="{D5CDD505-2E9C-101B-9397-08002B2CF9AE}" pid="3" name="&quot;Find out about&quot; category">
    <vt:lpwstr/>
  </property>
  <property fmtid="{D5CDD505-2E9C-101B-9397-08002B2CF9AE}" pid="4" name="TaxKeyword">
    <vt:lpwstr>92;#Template|7ff0ba63-61ab-4785-88cc-b067cc4b1b66;#96;#communications toolbox|b7f73c05-2caf-409d-b2fd-9c504ed80135</vt:lpwstr>
  </property>
</Properties>
</file>